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7" r:id="rId3"/>
    <p:sldId id="305" r:id="rId4"/>
    <p:sldId id="304" r:id="rId5"/>
    <p:sldId id="294" r:id="rId6"/>
    <p:sldId id="295" r:id="rId7"/>
    <p:sldId id="293" r:id="rId8"/>
    <p:sldId id="296" r:id="rId9"/>
    <p:sldId id="307" r:id="rId10"/>
    <p:sldId id="301" r:id="rId11"/>
    <p:sldId id="306" r:id="rId12"/>
    <p:sldId id="302" r:id="rId13"/>
    <p:sldId id="308" r:id="rId14"/>
    <p:sldId id="309" r:id="rId15"/>
    <p:sldId id="303" r:id="rId16"/>
    <p:sldId id="300" r:id="rId17"/>
  </p:sldIdLst>
  <p:sldSz cx="9144000" cy="6858000" type="screen4x3"/>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501" autoAdjust="0"/>
  </p:normalViewPr>
  <p:slideViewPr>
    <p:cSldViewPr>
      <p:cViewPr varScale="1">
        <p:scale>
          <a:sx n="111" d="100"/>
          <a:sy n="111" d="100"/>
        </p:scale>
        <p:origin x="-123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0055" cy="501879"/>
          </a:xfrm>
          <a:prstGeom prst="rect">
            <a:avLst/>
          </a:prstGeom>
        </p:spPr>
        <p:txBody>
          <a:bodyPr vert="horz" lIns="96444" tIns="48221" rIns="96444" bIns="48221" rtlCol="0"/>
          <a:lstStyle>
            <a:lvl1pPr algn="l">
              <a:defRPr sz="1300"/>
            </a:lvl1pPr>
          </a:lstStyle>
          <a:p>
            <a:endParaRPr lang="en-AU"/>
          </a:p>
        </p:txBody>
      </p:sp>
      <p:sp>
        <p:nvSpPr>
          <p:cNvPr id="3" name="Date Placeholder 2"/>
          <p:cNvSpPr>
            <a:spLocks noGrp="1"/>
          </p:cNvSpPr>
          <p:nvPr>
            <p:ph type="dt" sz="quarter" idx="1"/>
          </p:nvPr>
        </p:nvSpPr>
        <p:spPr>
          <a:xfrm>
            <a:off x="3895405" y="1"/>
            <a:ext cx="2980055" cy="501879"/>
          </a:xfrm>
          <a:prstGeom prst="rect">
            <a:avLst/>
          </a:prstGeom>
        </p:spPr>
        <p:txBody>
          <a:bodyPr vert="horz" lIns="96444" tIns="48221" rIns="96444" bIns="48221" rtlCol="0"/>
          <a:lstStyle>
            <a:lvl1pPr algn="r">
              <a:defRPr sz="1300"/>
            </a:lvl1pPr>
          </a:lstStyle>
          <a:p>
            <a:fld id="{202D6B12-2E1F-4307-9B88-BD22F9114450}" type="datetimeFigureOut">
              <a:rPr lang="en-AU" smtClean="0"/>
              <a:pPr/>
              <a:t>27/11/15</a:t>
            </a:fld>
            <a:endParaRPr lang="en-AU"/>
          </a:p>
        </p:txBody>
      </p:sp>
      <p:sp>
        <p:nvSpPr>
          <p:cNvPr id="4" name="Footer Placeholder 3"/>
          <p:cNvSpPr>
            <a:spLocks noGrp="1"/>
          </p:cNvSpPr>
          <p:nvPr>
            <p:ph type="ftr" sz="quarter" idx="2"/>
          </p:nvPr>
        </p:nvSpPr>
        <p:spPr>
          <a:xfrm>
            <a:off x="1" y="9500961"/>
            <a:ext cx="2980055" cy="501878"/>
          </a:xfrm>
          <a:prstGeom prst="rect">
            <a:avLst/>
          </a:prstGeom>
        </p:spPr>
        <p:txBody>
          <a:bodyPr vert="horz" lIns="96444" tIns="48221" rIns="96444" bIns="48221" rtlCol="0" anchor="b"/>
          <a:lstStyle>
            <a:lvl1pPr algn="l">
              <a:defRPr sz="1300"/>
            </a:lvl1pPr>
          </a:lstStyle>
          <a:p>
            <a:endParaRPr lang="en-AU"/>
          </a:p>
        </p:txBody>
      </p:sp>
      <p:sp>
        <p:nvSpPr>
          <p:cNvPr id="5" name="Slide Number Placeholder 4"/>
          <p:cNvSpPr>
            <a:spLocks noGrp="1"/>
          </p:cNvSpPr>
          <p:nvPr>
            <p:ph type="sldNum" sz="quarter" idx="3"/>
          </p:nvPr>
        </p:nvSpPr>
        <p:spPr>
          <a:xfrm>
            <a:off x="3895405" y="9500961"/>
            <a:ext cx="2980055" cy="501878"/>
          </a:xfrm>
          <a:prstGeom prst="rect">
            <a:avLst/>
          </a:prstGeom>
        </p:spPr>
        <p:txBody>
          <a:bodyPr vert="horz" lIns="96444" tIns="48221" rIns="96444" bIns="48221" rtlCol="0" anchor="b"/>
          <a:lstStyle>
            <a:lvl1pPr algn="r">
              <a:defRPr sz="1300"/>
            </a:lvl1pPr>
          </a:lstStyle>
          <a:p>
            <a:fld id="{C3E87915-082E-458A-B81B-1A4FF57F2BA2}" type="slidenum">
              <a:rPr lang="en-AU" smtClean="0"/>
              <a:pPr/>
              <a:t>‹#›</a:t>
            </a:fld>
            <a:endParaRPr lang="en-AU"/>
          </a:p>
        </p:txBody>
      </p:sp>
    </p:spTree>
    <p:extLst>
      <p:ext uri="{BB962C8B-B14F-4D97-AF65-F5344CB8AC3E}">
        <p14:creationId xmlns:p14="http://schemas.microsoft.com/office/powerpoint/2010/main" val="27090837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519D82-F6D3-41FB-A090-B392184302FA}" type="datetimeFigureOut">
              <a:rPr lang="en-US" smtClean="0"/>
              <a:pPr/>
              <a:t>27/11/15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F58BAAE-2893-45EA-AD99-57400E20F7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519D82-F6D3-41FB-A090-B392184302FA}" type="datetimeFigureOut">
              <a:rPr lang="en-US" smtClean="0"/>
              <a:pPr/>
              <a:t>27/11/15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BAAE-2893-45EA-AD99-57400E20F7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519D82-F6D3-41FB-A090-B392184302FA}" type="datetimeFigureOut">
              <a:rPr lang="en-US" smtClean="0"/>
              <a:pPr/>
              <a:t>27/11/15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BAAE-2893-45EA-AD99-57400E20F7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519D82-F6D3-41FB-A090-B392184302FA}" type="datetimeFigureOut">
              <a:rPr lang="en-US" smtClean="0"/>
              <a:pPr/>
              <a:t>27/11/15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BAAE-2893-45EA-AD99-57400E20F7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519D82-F6D3-41FB-A090-B392184302FA}" type="datetimeFigureOut">
              <a:rPr lang="en-US" smtClean="0"/>
              <a:pPr/>
              <a:t>27/11/15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BAAE-2893-45EA-AD99-57400E20F7C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519D82-F6D3-41FB-A090-B392184302FA}" type="datetimeFigureOut">
              <a:rPr lang="en-US" smtClean="0"/>
              <a:pPr/>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8BAAE-2893-45EA-AD99-57400E20F7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519D82-F6D3-41FB-A090-B392184302FA}" type="datetimeFigureOut">
              <a:rPr lang="en-US" smtClean="0"/>
              <a:pPr/>
              <a:t>27/11/15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8BAAE-2893-45EA-AD99-57400E20F7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519D82-F6D3-41FB-A090-B392184302FA}" type="datetimeFigureOut">
              <a:rPr lang="en-US" smtClean="0"/>
              <a:pPr/>
              <a:t>27/11/15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8BAAE-2893-45EA-AD99-57400E20F7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19D82-F6D3-41FB-A090-B392184302FA}" type="datetimeFigureOut">
              <a:rPr lang="en-US" smtClean="0"/>
              <a:pPr/>
              <a:t>27/11/15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8BAAE-2893-45EA-AD99-57400E20F7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519D82-F6D3-41FB-A090-B392184302FA}" type="datetimeFigureOut">
              <a:rPr lang="en-US" smtClean="0"/>
              <a:pPr/>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8BAAE-2893-45EA-AD99-57400E20F7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519D82-F6D3-41FB-A090-B392184302FA}" type="datetimeFigureOut">
              <a:rPr lang="en-US" smtClean="0"/>
              <a:pPr/>
              <a:t>27/11/15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F58BAAE-2893-45EA-AD99-57400E20F7C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519D82-F6D3-41FB-A090-B392184302FA}" type="datetimeFigureOut">
              <a:rPr lang="en-US" smtClean="0"/>
              <a:pPr/>
              <a:t>27/11/15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58BAAE-2893-45EA-AD99-57400E20F7C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849" y="836712"/>
            <a:ext cx="8779539" cy="5630254"/>
          </a:xfrm>
        </p:spPr>
        <p:txBody>
          <a:bodyPr>
            <a:normAutofit lnSpcReduction="10000"/>
          </a:bodyPr>
          <a:lstStyle/>
          <a:p>
            <a:pPr>
              <a:spcBef>
                <a:spcPct val="0"/>
              </a:spcBef>
            </a:pPr>
            <a:r>
              <a:rPr lang="en-AU" altLang="en-US" sz="1600" b="1" i="1" dirty="0" smtClean="0">
                <a:latin typeface="Arial" panose="020B0604020202020204" pitchFamily="34" charset="0"/>
                <a:cs typeface="Arial" panose="020B0604020202020204" pitchFamily="34" charset="0"/>
              </a:rPr>
              <a:t>2015 South Australian State Landcare Conference</a:t>
            </a:r>
          </a:p>
          <a:p>
            <a:pPr>
              <a:spcBef>
                <a:spcPct val="0"/>
              </a:spcBef>
            </a:pPr>
            <a:r>
              <a:rPr lang="en-AU" altLang="en-US" sz="1600" b="1" i="1" dirty="0" smtClean="0">
                <a:latin typeface="Arial" panose="020B0604020202020204" pitchFamily="34" charset="0"/>
                <a:cs typeface="Arial" panose="020B0604020202020204" pitchFamily="34" charset="0"/>
              </a:rPr>
              <a:t>Conference Stream - Aboriginal Land Management </a:t>
            </a:r>
          </a:p>
          <a:p>
            <a:pPr algn="ctr"/>
            <a:endParaRPr lang="en-US" sz="1050" dirty="0" smtClean="0"/>
          </a:p>
          <a:p>
            <a:pPr algn="ctr"/>
            <a:r>
              <a:rPr lang="en-US" sz="2800" dirty="0" smtClean="0">
                <a:latin typeface="Arial" panose="020B0604020202020204" pitchFamily="34" charset="0"/>
                <a:cs typeface="Arial" panose="020B0604020202020204" pitchFamily="34" charset="0"/>
              </a:rPr>
              <a:t>ABORIGINAL</a:t>
            </a:r>
            <a:r>
              <a:rPr lang="en-US" sz="3200" dirty="0" smtClean="0">
                <a:latin typeface="Arial" panose="020B0604020202020204" pitchFamily="34" charset="0"/>
                <a:cs typeface="Arial" panose="020B0604020202020204" pitchFamily="34" charset="0"/>
              </a:rPr>
              <a:t> LANDS TRUST (ALT)</a:t>
            </a:r>
          </a:p>
          <a:p>
            <a:pPr algn="l"/>
            <a:endParaRPr lang="en-US" sz="2800" dirty="0" smtClean="0"/>
          </a:p>
          <a:p>
            <a:pPr algn="l"/>
            <a:endParaRPr lang="en-US" sz="2800" dirty="0"/>
          </a:p>
          <a:p>
            <a:pPr algn="l"/>
            <a:endParaRPr lang="en-US" sz="2800" dirty="0" smtClean="0"/>
          </a:p>
          <a:p>
            <a:pPr algn="l"/>
            <a:endParaRPr lang="en-US" sz="2800" dirty="0" smtClean="0"/>
          </a:p>
          <a:p>
            <a:pPr algn="l"/>
            <a:endParaRPr lang="en-US" sz="2800" dirty="0"/>
          </a:p>
          <a:p>
            <a:pPr algn="ctr"/>
            <a:r>
              <a:rPr lang="en-US" sz="2400" dirty="0" smtClean="0">
                <a:latin typeface="Arial" panose="020B0604020202020204" pitchFamily="34" charset="0"/>
                <a:ea typeface="Arial Unicode MS" panose="020B0604020202020204" pitchFamily="34" charset="-128"/>
                <a:cs typeface="Arial" panose="020B0604020202020204" pitchFamily="34" charset="0"/>
              </a:rPr>
              <a:t>Aboriginal Land Management: A New Approach</a:t>
            </a:r>
            <a:r>
              <a:rPr lang="en-US" sz="2400" dirty="0">
                <a:solidFill>
                  <a:schemeClr val="accent1">
                    <a:satMod val="150000"/>
                  </a:schemeClr>
                </a:solidFill>
              </a:rPr>
              <a:t/>
            </a:r>
            <a:br>
              <a:rPr lang="en-US" sz="2400" dirty="0">
                <a:solidFill>
                  <a:schemeClr val="accent1">
                    <a:satMod val="150000"/>
                  </a:schemeClr>
                </a:solidFill>
              </a:rPr>
            </a:br>
            <a:r>
              <a:rPr lang="en-US" dirty="0"/>
              <a:t/>
            </a:r>
            <a:br>
              <a:rPr lang="en-US" dirty="0"/>
            </a:br>
            <a:r>
              <a:rPr lang="en-US" dirty="0">
                <a:solidFill>
                  <a:schemeClr val="accent1">
                    <a:satMod val="150000"/>
                  </a:schemeClr>
                </a:solidFill>
              </a:rPr>
              <a:t/>
            </a:r>
            <a:br>
              <a:rPr lang="en-US" dirty="0">
                <a:solidFill>
                  <a:schemeClr val="accent1">
                    <a:satMod val="150000"/>
                  </a:schemeClr>
                </a:solidFill>
              </a:rPr>
            </a:br>
            <a:r>
              <a:rPr lang="en-US" dirty="0"/>
              <a:t/>
            </a:r>
            <a:br>
              <a:rPr lang="en-US" dirty="0"/>
            </a:br>
            <a:endParaRPr lang="en-US" dirty="0"/>
          </a:p>
        </p:txBody>
      </p:sp>
      <p:pic>
        <p:nvPicPr>
          <p:cNvPr id="7" name="Picture 6" descr="Picture strip 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047" y="4725145"/>
            <a:ext cx="7200800" cy="1866984"/>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7234" y="2036739"/>
            <a:ext cx="3840426" cy="2160240"/>
          </a:xfrm>
          <a:prstGeom prst="rect">
            <a:avLst/>
          </a:prstGeom>
          <a:ln>
            <a:noFill/>
          </a:ln>
          <a:effectLst>
            <a:softEdge rad="112500"/>
          </a:effectLst>
        </p:spPr>
      </p:pic>
      <p:pic>
        <p:nvPicPr>
          <p:cNvPr id="6" name="Picture 4" descr="\\ALT-SVR\RedirectedFolders\bev\Desktop\My Pictures\Gerard\P101006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8707" y="2095795"/>
            <a:ext cx="2588682" cy="1941511"/>
          </a:xfrm>
          <a:prstGeom prst="rect">
            <a:avLst/>
          </a:prstGeom>
          <a:ln>
            <a:noFill/>
          </a:ln>
          <a:effectLst>
            <a:softEdge rad="112500"/>
          </a:effectLst>
        </p:spPr>
      </p:pic>
      <p:pic>
        <p:nvPicPr>
          <p:cNvPr id="5" name="Picture 4" descr="Mallee Scrub - Gerard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849" y="2153392"/>
            <a:ext cx="2549839" cy="19123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504056"/>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What this model offers….</a:t>
            </a:r>
            <a:endParaRPr lang="en-AU" sz="32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628800"/>
            <a:ext cx="4464496" cy="4824536"/>
          </a:xfrm>
        </p:spPr>
        <p:txBody>
          <a:bodyPr>
            <a:normAutofit lnSpcReduction="10000"/>
          </a:bodyPr>
          <a:lstStyle/>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All Aboriginal NRM team of enthusiastic young men with Cultural connections with Aboriginal Groups throughout SA.</a:t>
            </a:r>
          </a:p>
          <a:p>
            <a:pPr marL="342900" lvl="1" indent="-342900">
              <a:spcBef>
                <a:spcPts val="0"/>
              </a:spcBef>
              <a:buClr>
                <a:schemeClr val="bg1"/>
              </a:buClr>
            </a:pPr>
            <a:endParaRPr lang="en-AU" sz="2000" dirty="0" smtClean="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a:solidFill>
                  <a:schemeClr val="bg1"/>
                </a:solidFill>
                <a:latin typeface="Arial" panose="020B0604020202020204" pitchFamily="34" charset="0"/>
                <a:cs typeface="Arial" panose="020B0604020202020204" pitchFamily="34" charset="0"/>
              </a:rPr>
              <a:t>Ability to work as a cohesive team and with a range of partner </a:t>
            </a:r>
            <a:r>
              <a:rPr lang="en-AU" sz="2000" dirty="0" smtClean="0">
                <a:solidFill>
                  <a:schemeClr val="bg1"/>
                </a:solidFill>
                <a:latin typeface="Arial" panose="020B0604020202020204" pitchFamily="34" charset="0"/>
                <a:cs typeface="Arial" panose="020B0604020202020204" pitchFamily="34" charset="0"/>
              </a:rPr>
              <a:t>organisations &amp; clients.</a:t>
            </a:r>
            <a:endParaRPr lang="en-AU" sz="20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endParaRPr lang="en-AU" sz="2000" dirty="0" smtClean="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NRM qualified, experienced and skilled with significant </a:t>
            </a:r>
            <a:r>
              <a:rPr lang="en-AU" sz="2000" dirty="0">
                <a:solidFill>
                  <a:schemeClr val="bg1"/>
                </a:solidFill>
                <a:latin typeface="Arial" panose="020B0604020202020204" pitchFamily="34" charset="0"/>
                <a:cs typeface="Arial" panose="020B0604020202020204" pitchFamily="34" charset="0"/>
              </a:rPr>
              <a:t>on-the-job experience </a:t>
            </a:r>
            <a:r>
              <a:rPr lang="en-AU" sz="2000" dirty="0" smtClean="0">
                <a:solidFill>
                  <a:schemeClr val="bg1"/>
                </a:solidFill>
                <a:latin typeface="Arial" panose="020B0604020202020204" pitchFamily="34" charset="0"/>
                <a:cs typeface="Arial" panose="020B0604020202020204" pitchFamily="34" charset="0"/>
              </a:rPr>
              <a:t>&amp; training within </a:t>
            </a:r>
            <a:r>
              <a:rPr lang="en-AU" sz="2000" dirty="0">
                <a:solidFill>
                  <a:schemeClr val="bg1"/>
                </a:solidFill>
                <a:latin typeface="Arial" panose="020B0604020202020204" pitchFamily="34" charset="0"/>
                <a:cs typeface="Arial" panose="020B0604020202020204" pitchFamily="34" charset="0"/>
              </a:rPr>
              <a:t>the NRM </a:t>
            </a:r>
            <a:r>
              <a:rPr lang="en-AU" sz="2000" dirty="0" smtClean="0">
                <a:solidFill>
                  <a:schemeClr val="bg1"/>
                </a:solidFill>
                <a:latin typeface="Arial" panose="020B0604020202020204" pitchFamily="34" charset="0"/>
                <a:cs typeface="Arial" panose="020B0604020202020204" pitchFamily="34" charset="0"/>
              </a:rPr>
              <a:t>Industry.</a:t>
            </a:r>
          </a:p>
          <a:p>
            <a:pPr marL="0" lvl="1" indent="0">
              <a:spcBef>
                <a:spcPts val="0"/>
              </a:spcBef>
              <a:buClr>
                <a:schemeClr val="bg1"/>
              </a:buClr>
              <a:buNone/>
            </a:pPr>
            <a:endParaRPr lang="en-AU" sz="20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Track record of delivering quality  work with a strong work ethic</a:t>
            </a:r>
          </a:p>
          <a:p>
            <a:pPr marL="342900" lvl="1" indent="-342900">
              <a:spcBef>
                <a:spcPts val="0"/>
              </a:spcBef>
              <a:buClr>
                <a:schemeClr val="bg1"/>
              </a:buClr>
            </a:pPr>
            <a:endParaRPr lang="en-AU" sz="20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endParaRPr lang="en-AU" dirty="0"/>
          </a:p>
        </p:txBody>
      </p:sp>
      <p:sp>
        <p:nvSpPr>
          <p:cNvPr id="4" name="Content Placeholder 2"/>
          <p:cNvSpPr txBox="1">
            <a:spLocks/>
          </p:cNvSpPr>
          <p:nvPr/>
        </p:nvSpPr>
        <p:spPr>
          <a:xfrm>
            <a:off x="4376664" y="1556792"/>
            <a:ext cx="4248472" cy="415781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1" indent="-342900">
              <a:spcBef>
                <a:spcPts val="0"/>
              </a:spcBef>
              <a:buClr>
                <a:schemeClr val="bg1"/>
              </a:buClr>
              <a:buSzPts val="1000"/>
            </a:pPr>
            <a:endParaRPr lang="en-AU" sz="20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032" y="3866068"/>
            <a:ext cx="3502732" cy="2336295"/>
          </a:xfrm>
          <a:prstGeom prst="rect">
            <a:avLst/>
          </a:prstGeom>
          <a:ln>
            <a:noFill/>
          </a:ln>
          <a:effectLst>
            <a:softEdge rad="112500"/>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9726" y="1556792"/>
            <a:ext cx="3498711" cy="216526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3888432" cy="4824536"/>
          </a:xfrm>
        </p:spPr>
        <p:txBody>
          <a:bodyPr/>
          <a:lstStyle/>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Resourced, flexible and mobile.</a:t>
            </a:r>
          </a:p>
          <a:p>
            <a:pPr marL="342900" lvl="1" indent="-342900">
              <a:spcBef>
                <a:spcPts val="0"/>
              </a:spcBef>
              <a:buClr>
                <a:schemeClr val="bg1"/>
              </a:buClr>
            </a:pPr>
            <a:endParaRPr lang="en-AU" sz="20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a:solidFill>
                  <a:schemeClr val="bg1"/>
                </a:solidFill>
                <a:latin typeface="Arial" panose="020B0604020202020204" pitchFamily="34" charset="0"/>
                <a:cs typeface="Arial" panose="020B0604020202020204" pitchFamily="34" charset="0"/>
              </a:rPr>
              <a:t>M</a:t>
            </a:r>
            <a:r>
              <a:rPr lang="en-AU" sz="2000" dirty="0" smtClean="0">
                <a:solidFill>
                  <a:schemeClr val="bg1"/>
                </a:solidFill>
                <a:latin typeface="Arial" panose="020B0604020202020204" pitchFamily="34" charset="0"/>
                <a:cs typeface="Arial" panose="020B0604020202020204" pitchFamily="34" charset="0"/>
              </a:rPr>
              <a:t>anaged </a:t>
            </a:r>
            <a:r>
              <a:rPr lang="en-AU" sz="2000" dirty="0">
                <a:solidFill>
                  <a:schemeClr val="bg1"/>
                </a:solidFill>
                <a:latin typeface="Arial" panose="020B0604020202020204" pitchFamily="34" charset="0"/>
                <a:cs typeface="Arial" panose="020B0604020202020204" pitchFamily="34" charset="0"/>
              </a:rPr>
              <a:t>and supported by an Aboriginal </a:t>
            </a:r>
            <a:r>
              <a:rPr lang="en-AU" sz="2000" dirty="0" smtClean="0">
                <a:solidFill>
                  <a:schemeClr val="bg1"/>
                </a:solidFill>
                <a:latin typeface="Arial" panose="020B0604020202020204" pitchFamily="34" charset="0"/>
                <a:cs typeface="Arial" panose="020B0604020202020204" pitchFamily="34" charset="0"/>
              </a:rPr>
              <a:t>organisation </a:t>
            </a:r>
            <a:r>
              <a:rPr lang="en-AU" sz="2000" dirty="0">
                <a:solidFill>
                  <a:schemeClr val="bg1"/>
                </a:solidFill>
                <a:latin typeface="Arial" panose="020B0604020202020204" pitchFamily="34" charset="0"/>
                <a:cs typeface="Arial" panose="020B0604020202020204" pitchFamily="34" charset="0"/>
              </a:rPr>
              <a:t>&amp; </a:t>
            </a:r>
            <a:r>
              <a:rPr lang="en-AU" sz="2000" dirty="0" smtClean="0">
                <a:solidFill>
                  <a:schemeClr val="bg1"/>
                </a:solidFill>
                <a:latin typeface="Arial" panose="020B0604020202020204" pitchFamily="34" charset="0"/>
                <a:cs typeface="Arial" panose="020B0604020202020204" pitchFamily="34" charset="0"/>
              </a:rPr>
              <a:t>staff </a:t>
            </a:r>
            <a:r>
              <a:rPr lang="en-AU" sz="2000" dirty="0">
                <a:solidFill>
                  <a:schemeClr val="bg1"/>
                </a:solidFill>
                <a:latin typeface="Arial" panose="020B0604020202020204" pitchFamily="34" charset="0"/>
                <a:cs typeface="Arial" panose="020B0604020202020204" pitchFamily="34" charset="0"/>
              </a:rPr>
              <a:t>with </a:t>
            </a:r>
            <a:r>
              <a:rPr lang="en-AU" sz="2000" dirty="0" smtClean="0">
                <a:solidFill>
                  <a:schemeClr val="bg1"/>
                </a:solidFill>
                <a:latin typeface="Arial" panose="020B0604020202020204" pitchFamily="34" charset="0"/>
                <a:cs typeface="Arial" panose="020B0604020202020204" pitchFamily="34" charset="0"/>
              </a:rPr>
              <a:t>many years </a:t>
            </a:r>
            <a:r>
              <a:rPr lang="en-AU" sz="2000" dirty="0">
                <a:solidFill>
                  <a:schemeClr val="bg1"/>
                </a:solidFill>
                <a:latin typeface="Arial" panose="020B0604020202020204" pitchFamily="34" charset="0"/>
                <a:cs typeface="Arial" panose="020B0604020202020204" pitchFamily="34" charset="0"/>
              </a:rPr>
              <a:t>of Landcare &amp; NRM experience. </a:t>
            </a:r>
          </a:p>
          <a:p>
            <a:pPr marL="342900" lvl="1" indent="-342900">
              <a:spcBef>
                <a:spcPts val="0"/>
              </a:spcBef>
              <a:buClr>
                <a:schemeClr val="bg1"/>
              </a:buClr>
            </a:pPr>
            <a:endParaRPr lang="en-AU" sz="20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Operational &amp; administrative support also provided by </a:t>
            </a:r>
            <a:r>
              <a:rPr lang="en-AU" sz="2000" dirty="0">
                <a:solidFill>
                  <a:schemeClr val="bg1"/>
                </a:solidFill>
                <a:latin typeface="Arial" panose="020B0604020202020204" pitchFamily="34" charset="0"/>
                <a:cs typeface="Arial" panose="020B0604020202020204" pitchFamily="34" charset="0"/>
              </a:rPr>
              <a:t>an Aboriginal organisation </a:t>
            </a:r>
            <a:endParaRPr lang="en-AU" dirty="0"/>
          </a:p>
        </p:txBody>
      </p:sp>
      <p:sp>
        <p:nvSpPr>
          <p:cNvPr id="4" name="Title 1"/>
          <p:cNvSpPr>
            <a:spLocks noGrp="1"/>
          </p:cNvSpPr>
          <p:nvPr>
            <p:ph type="title"/>
          </p:nvPr>
        </p:nvSpPr>
        <p:spPr>
          <a:xfrm>
            <a:off x="395536" y="908720"/>
            <a:ext cx="8229600" cy="504056"/>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What this model offers cont…..</a:t>
            </a:r>
            <a:endParaRPr lang="en-AU" sz="3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7760" y="1582679"/>
            <a:ext cx="3672408" cy="2458389"/>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9099" y="4044381"/>
            <a:ext cx="3598563" cy="2408955"/>
          </a:xfrm>
          <a:prstGeom prst="rect">
            <a:avLst/>
          </a:prstGeom>
          <a:ln>
            <a:noFill/>
          </a:ln>
          <a:effectLst>
            <a:softEdge rad="112500"/>
          </a:effectLst>
        </p:spPr>
      </p:pic>
    </p:spTree>
    <p:extLst>
      <p:ext uri="{BB962C8B-B14F-4D97-AF65-F5344CB8AC3E}">
        <p14:creationId xmlns:p14="http://schemas.microsoft.com/office/powerpoint/2010/main" val="20033827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4083359" cy="4896544"/>
          </a:xfrm>
        </p:spPr>
        <p:txBody>
          <a:bodyPr>
            <a:normAutofit/>
          </a:bodyPr>
          <a:lstStyle/>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Weed control: Spaying, cut/swab, drill/fill and manual removal</a:t>
            </a:r>
          </a:p>
          <a:p>
            <a:pPr marL="342900" lvl="1" indent="-342900">
              <a:spcBef>
                <a:spcPts val="0"/>
              </a:spcBef>
              <a:buClr>
                <a:schemeClr val="bg1"/>
              </a:buClr>
            </a:pPr>
            <a:endParaRPr lang="en-AU" sz="20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Revegetation: tube stock planting, seed collection and direct seeding  </a:t>
            </a:r>
          </a:p>
          <a:p>
            <a:pPr marL="342900" lvl="1" indent="-342900">
              <a:spcBef>
                <a:spcPts val="0"/>
              </a:spcBef>
              <a:buClr>
                <a:schemeClr val="bg1"/>
              </a:buClr>
            </a:pPr>
            <a:endParaRPr lang="en-AU" sz="20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Rural fencing, installation, repair &amp; maintenance.</a:t>
            </a:r>
          </a:p>
          <a:p>
            <a:pPr marL="342900" lvl="1" indent="-342900">
              <a:spcBef>
                <a:spcPts val="0"/>
              </a:spcBef>
              <a:buClr>
                <a:schemeClr val="bg1"/>
              </a:buClr>
            </a:pPr>
            <a:endParaRPr lang="en-AU" sz="22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a:solidFill>
                  <a:schemeClr val="bg1"/>
                </a:solidFill>
                <a:latin typeface="Arial" panose="020B0604020202020204" pitchFamily="34" charset="0"/>
                <a:cs typeface="Arial" panose="020B0604020202020204" pitchFamily="34" charset="0"/>
              </a:rPr>
              <a:t>GPS mapping &amp; monitoring; </a:t>
            </a:r>
            <a:r>
              <a:rPr lang="en-AU" sz="2000" dirty="0" smtClean="0">
                <a:solidFill>
                  <a:schemeClr val="bg1"/>
                </a:solidFill>
                <a:latin typeface="Arial" panose="020B0604020202020204" pitchFamily="34" charset="0"/>
                <a:cs typeface="Arial" panose="020B0604020202020204" pitchFamily="34" charset="0"/>
              </a:rPr>
              <a:t>land condition, pests </a:t>
            </a:r>
            <a:r>
              <a:rPr lang="en-AU" sz="2000" dirty="0">
                <a:solidFill>
                  <a:schemeClr val="bg1"/>
                </a:solidFill>
                <a:latin typeface="Arial" panose="020B0604020202020204" pitchFamily="34" charset="0"/>
                <a:cs typeface="Arial" panose="020B0604020202020204" pitchFamily="34" charset="0"/>
              </a:rPr>
              <a:t>(plant &amp; animal), </a:t>
            </a:r>
            <a:r>
              <a:rPr lang="en-AU" sz="2000" dirty="0" smtClean="0">
                <a:solidFill>
                  <a:schemeClr val="bg1"/>
                </a:solidFill>
                <a:latin typeface="Arial" panose="020B0604020202020204" pitchFamily="34" charset="0"/>
                <a:cs typeface="Arial" panose="020B0604020202020204" pitchFamily="34" charset="0"/>
              </a:rPr>
              <a:t>native flora </a:t>
            </a:r>
            <a:r>
              <a:rPr lang="en-AU" sz="2000" dirty="0">
                <a:solidFill>
                  <a:schemeClr val="bg1"/>
                </a:solidFill>
                <a:latin typeface="Arial" panose="020B0604020202020204" pitchFamily="34" charset="0"/>
                <a:cs typeface="Arial" panose="020B0604020202020204" pitchFamily="34" charset="0"/>
              </a:rPr>
              <a:t>&amp; </a:t>
            </a:r>
            <a:r>
              <a:rPr lang="en-AU" sz="2000" dirty="0" smtClean="0">
                <a:solidFill>
                  <a:schemeClr val="bg1"/>
                </a:solidFill>
                <a:latin typeface="Arial" panose="020B0604020202020204" pitchFamily="34" charset="0"/>
                <a:cs typeface="Arial" panose="020B0604020202020204" pitchFamily="34" charset="0"/>
              </a:rPr>
              <a:t>fauna.</a:t>
            </a:r>
            <a:endParaRPr lang="en-AU" sz="2000" dirty="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endParaRPr lang="en-AU" sz="2200" dirty="0">
              <a:solidFill>
                <a:schemeClr val="bg1"/>
              </a:solidFill>
              <a:latin typeface="Arial" panose="020B0604020202020204" pitchFamily="34" charset="0"/>
              <a:cs typeface="Arial" panose="020B0604020202020204" pitchFamily="34" charset="0"/>
            </a:endParaRPr>
          </a:p>
          <a:p>
            <a:pPr marL="0" lvl="1" indent="0">
              <a:spcBef>
                <a:spcPts val="0"/>
              </a:spcBef>
              <a:buClr>
                <a:schemeClr val="bg1"/>
              </a:buClr>
              <a:buNone/>
            </a:pPr>
            <a:endParaRPr lang="en-AU" dirty="0">
              <a:solidFill>
                <a:schemeClr val="bg1"/>
              </a:solidFill>
            </a:endParaRPr>
          </a:p>
        </p:txBody>
      </p:sp>
      <p:sp>
        <p:nvSpPr>
          <p:cNvPr id="5" name="Title 1"/>
          <p:cNvSpPr>
            <a:spLocks noGrp="1"/>
          </p:cNvSpPr>
          <p:nvPr>
            <p:ph type="title"/>
          </p:nvPr>
        </p:nvSpPr>
        <p:spPr>
          <a:xfrm>
            <a:off x="395536" y="908720"/>
            <a:ext cx="8229600" cy="504056"/>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Current service provision…..</a:t>
            </a:r>
            <a:endParaRPr lang="en-AU" sz="32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6016" y="1447800"/>
            <a:ext cx="3168352" cy="478951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908720"/>
            <a:ext cx="8229600" cy="504056"/>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Current service provision…..</a:t>
            </a:r>
            <a:endParaRPr lang="en-AU" sz="3200"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11560" y="1700808"/>
            <a:ext cx="4104456" cy="475252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Track &amp; walking trail maintenance and repair.</a:t>
            </a:r>
          </a:p>
          <a:p>
            <a:pPr marL="342900" lvl="1" indent="-342900">
              <a:spcBef>
                <a:spcPts val="0"/>
              </a:spcBef>
              <a:buClr>
                <a:schemeClr val="bg1"/>
              </a:buClr>
            </a:pPr>
            <a:endParaRPr lang="en-AU" sz="2000" dirty="0" smtClean="0">
              <a:solidFill>
                <a:schemeClr val="bg1"/>
              </a:solidFill>
              <a:latin typeface="Arial" panose="020B0604020202020204" pitchFamily="34" charset="0"/>
              <a:cs typeface="Arial" panose="020B0604020202020204" pitchFamily="34" charset="0"/>
            </a:endParaRPr>
          </a:p>
          <a:p>
            <a:pPr marL="342900" lvl="1" indent="-342900">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General Landscaping i.e. slashing, mowing &amp; general infrastructure maintenance.</a:t>
            </a:r>
          </a:p>
          <a:p>
            <a:pPr marL="342900" lvl="1" indent="-342900">
              <a:spcBef>
                <a:spcPts val="0"/>
              </a:spcBef>
              <a:buClr>
                <a:schemeClr val="bg1"/>
              </a:buClr>
            </a:pPr>
            <a:endParaRPr lang="en-AU" sz="2200" dirty="0" smtClean="0">
              <a:solidFill>
                <a:schemeClr val="bg1"/>
              </a:solidFill>
              <a:latin typeface="Arial" panose="020B0604020202020204" pitchFamily="34" charset="0"/>
              <a:cs typeface="Arial" panose="020B0604020202020204" pitchFamily="34" charset="0"/>
            </a:endParaRPr>
          </a:p>
          <a:p>
            <a:pPr marL="0" lvl="1" indent="0">
              <a:spcBef>
                <a:spcPts val="0"/>
              </a:spcBef>
              <a:buClr>
                <a:schemeClr val="bg1"/>
              </a:buClr>
              <a:buFont typeface="Wingdings 2"/>
              <a:buNone/>
            </a:pPr>
            <a:endParaRPr lang="en-AU" dirty="0">
              <a:solidFill>
                <a:schemeClr val="bg1"/>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096" y="3501008"/>
            <a:ext cx="3851920" cy="2578558"/>
          </a:xfrm>
          <a:prstGeom prst="rect">
            <a:avLst/>
          </a:prstGeom>
          <a:ln>
            <a:noFill/>
          </a:ln>
          <a:effectLst>
            <a:softEdge rad="112500"/>
          </a:effectLst>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7686" y="1670585"/>
            <a:ext cx="3012842" cy="4517058"/>
          </a:xfrm>
          <a:prstGeom prst="rect">
            <a:avLst/>
          </a:prstGeom>
          <a:ln>
            <a:noFill/>
          </a:ln>
          <a:effectLst>
            <a:softEdge rad="112500"/>
          </a:effectLst>
        </p:spPr>
      </p:pic>
    </p:spTree>
    <p:extLst>
      <p:ext uri="{BB962C8B-B14F-4D97-AF65-F5344CB8AC3E}">
        <p14:creationId xmlns:p14="http://schemas.microsoft.com/office/powerpoint/2010/main" val="9522997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1" y="1628800"/>
            <a:ext cx="5194920" cy="4896544"/>
          </a:xfrm>
          <a:prstGeom prst="rect">
            <a:avLst/>
          </a:prstGeom>
        </p:spPr>
        <p:txBody>
          <a:bodyPr>
            <a:normAutofit fontScale="55000" lnSpcReduction="20000"/>
          </a:bodyPr>
          <a:lstStyle/>
          <a:p>
            <a:pPr marL="0" indent="-57150">
              <a:lnSpc>
                <a:spcPct val="110000"/>
              </a:lnSpc>
              <a:buNone/>
            </a:pPr>
            <a:r>
              <a:rPr lang="en-AU" sz="3200" dirty="0">
                <a:solidFill>
                  <a:schemeClr val="bg1"/>
                </a:solidFill>
                <a:latin typeface="Arial" panose="020B0604020202020204" pitchFamily="34" charset="0"/>
                <a:cs typeface="Arial" panose="020B0604020202020204" pitchFamily="34" charset="0"/>
              </a:rPr>
              <a:t>“Overall the team was a pleasure to work with and in this and other tasks have proved to be independent and reliable once they understand a task. </a:t>
            </a:r>
          </a:p>
          <a:p>
            <a:pPr marL="0" indent="-57150">
              <a:lnSpc>
                <a:spcPct val="110000"/>
              </a:lnSpc>
              <a:buNone/>
            </a:pPr>
            <a:r>
              <a:rPr lang="en-AU" sz="3200" dirty="0">
                <a:solidFill>
                  <a:schemeClr val="bg1"/>
                </a:solidFill>
                <a:latin typeface="Arial" panose="020B0604020202020204" pitchFamily="34" charset="0"/>
                <a:cs typeface="Arial" panose="020B0604020202020204" pitchFamily="34" charset="0"/>
              </a:rPr>
              <a:t>A combination of learning the necessary skills, learning to use hand tools effectively, observing and working with the lay of the land is all required to maintain trails. The AMLR </a:t>
            </a:r>
            <a:r>
              <a:rPr lang="en-AU" sz="3200" dirty="0" smtClean="0">
                <a:solidFill>
                  <a:schemeClr val="bg1"/>
                </a:solidFill>
                <a:latin typeface="Arial" panose="020B0604020202020204" pitchFamily="34" charset="0"/>
                <a:cs typeface="Arial" panose="020B0604020202020204" pitchFamily="34" charset="0"/>
              </a:rPr>
              <a:t>ALOC </a:t>
            </a:r>
            <a:r>
              <a:rPr lang="en-AU" sz="3200" dirty="0">
                <a:solidFill>
                  <a:schemeClr val="bg1"/>
                </a:solidFill>
                <a:latin typeface="Arial" panose="020B0604020202020204" pitchFamily="34" charset="0"/>
                <a:cs typeface="Arial" panose="020B0604020202020204" pitchFamily="34" charset="0"/>
              </a:rPr>
              <a:t>team got their heads around all of this and embraced the task with enthusiasm. They achieved the goal of fully maintaining the trail section well within the week that was allocated and in the process scoured the adjacent hillside for boneseed weeds that were cut and swabbed or hand pulled</a:t>
            </a:r>
            <a:r>
              <a:rPr lang="en-AU" sz="3200" dirty="0" smtClean="0">
                <a:solidFill>
                  <a:schemeClr val="bg1"/>
                </a:solidFill>
                <a:latin typeface="Arial" panose="020B0604020202020204" pitchFamily="34" charset="0"/>
                <a:cs typeface="Arial" panose="020B0604020202020204" pitchFamily="34" charset="0"/>
              </a:rPr>
              <a:t>.”</a:t>
            </a:r>
          </a:p>
          <a:p>
            <a:pPr marL="0" indent="-57150">
              <a:lnSpc>
                <a:spcPct val="110000"/>
              </a:lnSpc>
              <a:buNone/>
            </a:pPr>
            <a:endParaRPr lang="en-AU" sz="3200" dirty="0">
              <a:solidFill>
                <a:schemeClr val="bg1"/>
              </a:solidFill>
              <a:latin typeface="Arial" panose="020B0604020202020204" pitchFamily="34" charset="0"/>
              <a:cs typeface="Arial" panose="020B0604020202020204" pitchFamily="34" charset="0"/>
            </a:endParaRPr>
          </a:p>
          <a:p>
            <a:pPr marL="0" indent="0">
              <a:buNone/>
            </a:pPr>
            <a:r>
              <a:rPr lang="en-AU" sz="3200" b="1" i="1" dirty="0" smtClean="0">
                <a:solidFill>
                  <a:schemeClr val="bg1"/>
                </a:solidFill>
                <a:latin typeface="Arial" panose="020B0604020202020204" pitchFamily="34" charset="0"/>
                <a:cs typeface="Arial" panose="020B0604020202020204" pitchFamily="34" charset="0"/>
              </a:rPr>
              <a:t>Steve </a:t>
            </a:r>
            <a:r>
              <a:rPr lang="en-AU" sz="3200" b="1" i="1" dirty="0">
                <a:solidFill>
                  <a:schemeClr val="bg1"/>
                </a:solidFill>
                <a:latin typeface="Arial" panose="020B0604020202020204" pitchFamily="34" charset="0"/>
                <a:cs typeface="Arial" panose="020B0604020202020204" pitchFamily="34" charset="0"/>
              </a:rPr>
              <a:t>Taylor, Senior Ranger Para </a:t>
            </a:r>
            <a:r>
              <a:rPr lang="en-AU" sz="3200" b="1" i="1" dirty="0" smtClean="0">
                <a:solidFill>
                  <a:schemeClr val="bg1"/>
                </a:solidFill>
                <a:latin typeface="Arial" panose="020B0604020202020204" pitchFamily="34" charset="0"/>
                <a:cs typeface="Arial" panose="020B0604020202020204" pitchFamily="34" charset="0"/>
              </a:rPr>
              <a:t>Wirra</a:t>
            </a:r>
            <a:endParaRPr lang="en-AU" sz="3200" b="1" dirty="0" smtClean="0">
              <a:latin typeface="Arial" panose="020B0604020202020204" pitchFamily="34" charset="0"/>
              <a:cs typeface="Arial" panose="020B0604020202020204" pitchFamily="34" charset="0"/>
            </a:endParaRPr>
          </a:p>
          <a:p>
            <a:endParaRPr lang="en-AU" dirty="0"/>
          </a:p>
        </p:txBody>
      </p:sp>
      <p:sp>
        <p:nvSpPr>
          <p:cNvPr id="5" name="Title 1"/>
          <p:cNvSpPr>
            <a:spLocks noGrp="1"/>
          </p:cNvSpPr>
          <p:nvPr>
            <p:ph type="title"/>
          </p:nvPr>
        </p:nvSpPr>
        <p:spPr>
          <a:xfrm>
            <a:off x="395536" y="908720"/>
            <a:ext cx="8229600" cy="504056"/>
          </a:xfrm>
        </p:spPr>
        <p:txBody>
          <a:bodyPr>
            <a:noAutofit/>
          </a:bodyPr>
          <a:lstStyle/>
          <a:p>
            <a:r>
              <a:rPr lang="en-AU" sz="3200" dirty="0">
                <a:solidFill>
                  <a:schemeClr val="bg1"/>
                </a:solidFill>
                <a:latin typeface="Arial" panose="020B0604020202020204" pitchFamily="34" charset="0"/>
                <a:cs typeface="Arial" panose="020B0604020202020204" pitchFamily="34" charset="0"/>
              </a:rPr>
              <a:t>Para Wirra: Devil’s Nose Track Development</a:t>
            </a:r>
            <a:endParaRPr lang="en-AU" sz="4000" b="1" i="1" dirty="0">
              <a:solidFill>
                <a:schemeClr val="bg1"/>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bwMode="auto">
          <a:xfrm>
            <a:off x="5587164" y="1628800"/>
            <a:ext cx="3067181" cy="4595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2829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217" y="1690688"/>
            <a:ext cx="5044887" cy="4615264"/>
          </a:xfrm>
        </p:spPr>
        <p:txBody>
          <a:bodyPr>
            <a:noAutofit/>
          </a:bodyPr>
          <a:lstStyle/>
          <a:p>
            <a:pPr marL="0" indent="0">
              <a:buNone/>
            </a:pPr>
            <a:r>
              <a:rPr lang="en-AU" sz="1800" dirty="0">
                <a:solidFill>
                  <a:schemeClr val="bg1"/>
                </a:solidFill>
                <a:latin typeface="Arial" panose="020B0604020202020204" pitchFamily="34" charset="0"/>
                <a:cs typeface="Arial" panose="020B0604020202020204" pitchFamily="34" charset="0"/>
              </a:rPr>
              <a:t>“Being able to use the </a:t>
            </a:r>
            <a:r>
              <a:rPr lang="en-AU" sz="1800" dirty="0" smtClean="0">
                <a:solidFill>
                  <a:schemeClr val="bg1"/>
                </a:solidFill>
                <a:latin typeface="Arial" panose="020B0604020202020204" pitchFamily="34" charset="0"/>
                <a:cs typeface="Arial" panose="020B0604020202020204" pitchFamily="34" charset="0"/>
              </a:rPr>
              <a:t>ALOC </a:t>
            </a:r>
            <a:r>
              <a:rPr lang="en-AU" sz="1800" dirty="0">
                <a:solidFill>
                  <a:schemeClr val="bg1"/>
                </a:solidFill>
                <a:latin typeface="Arial" panose="020B0604020202020204" pitchFamily="34" charset="0"/>
                <a:cs typeface="Arial" panose="020B0604020202020204" pitchFamily="34" charset="0"/>
              </a:rPr>
              <a:t>team on the Highbury site has been of great benefit to the project. Jobs they have undertaken include, building a post and wire fence around a culvert, cut and swabbing olives and blackberry, cutting up fallen trees and removing 100 meters of chain wire fencing. </a:t>
            </a:r>
            <a:endParaRPr lang="en-AU" sz="1800" dirty="0" smtClean="0">
              <a:solidFill>
                <a:schemeClr val="bg1"/>
              </a:solidFill>
              <a:latin typeface="Arial" panose="020B0604020202020204" pitchFamily="34" charset="0"/>
              <a:cs typeface="Arial" panose="020B0604020202020204" pitchFamily="34" charset="0"/>
            </a:endParaRPr>
          </a:p>
          <a:p>
            <a:pPr marL="0" indent="0">
              <a:buNone/>
            </a:pPr>
            <a:endParaRPr lang="en-AU" sz="1800" dirty="0">
              <a:solidFill>
                <a:schemeClr val="bg1"/>
              </a:solidFill>
              <a:latin typeface="Arial" panose="020B0604020202020204" pitchFamily="34" charset="0"/>
              <a:cs typeface="Arial" panose="020B0604020202020204" pitchFamily="34" charset="0"/>
            </a:endParaRPr>
          </a:p>
          <a:p>
            <a:pPr marL="0" indent="0">
              <a:buNone/>
            </a:pPr>
            <a:r>
              <a:rPr lang="en-AU" sz="1800" dirty="0">
                <a:solidFill>
                  <a:schemeClr val="bg1"/>
                </a:solidFill>
                <a:latin typeface="Arial" panose="020B0604020202020204" pitchFamily="34" charset="0"/>
                <a:cs typeface="Arial" panose="020B0604020202020204" pitchFamily="34" charset="0"/>
              </a:rPr>
              <a:t>The team all get along very well with each other and DEWNR staff which makes working with them an enjoyable experience</a:t>
            </a:r>
            <a:r>
              <a:rPr lang="en-AU" sz="1800" dirty="0" smtClean="0">
                <a:solidFill>
                  <a:schemeClr val="bg1"/>
                </a:solidFill>
                <a:latin typeface="Arial" panose="020B0604020202020204" pitchFamily="34" charset="0"/>
                <a:cs typeface="Arial" panose="020B0604020202020204" pitchFamily="34" charset="0"/>
              </a:rPr>
              <a:t>.”</a:t>
            </a:r>
          </a:p>
          <a:p>
            <a:pPr marL="0" indent="0">
              <a:buNone/>
            </a:pPr>
            <a:endParaRPr lang="en-AU" sz="1800" dirty="0">
              <a:solidFill>
                <a:schemeClr val="bg1"/>
              </a:solidFill>
              <a:latin typeface="Arial" panose="020B0604020202020204" pitchFamily="34" charset="0"/>
              <a:cs typeface="Arial" panose="020B0604020202020204" pitchFamily="34" charset="0"/>
            </a:endParaRPr>
          </a:p>
          <a:p>
            <a:pPr marL="0" indent="0">
              <a:buNone/>
            </a:pPr>
            <a:r>
              <a:rPr lang="en-AU" sz="1800" b="1" i="1" dirty="0">
                <a:solidFill>
                  <a:schemeClr val="bg1"/>
                </a:solidFill>
                <a:latin typeface="Arial" panose="020B0604020202020204" pitchFamily="34" charset="0"/>
                <a:cs typeface="Arial" panose="020B0604020202020204" pitchFamily="34" charset="0"/>
              </a:rPr>
              <a:t>Dave Fraser, Project Officer Highbury Aqueduct</a:t>
            </a:r>
          </a:p>
          <a:p>
            <a:pPr marL="0" indent="0">
              <a:buNone/>
            </a:pPr>
            <a:endParaRPr lang="en-AU" sz="1600" dirty="0">
              <a:solidFill>
                <a:schemeClr val="bg1"/>
              </a:solidFill>
              <a:latin typeface="Arial" panose="020B0604020202020204" pitchFamily="34" charset="0"/>
              <a:cs typeface="Arial" panose="020B0604020202020204" pitchFamily="34" charset="0"/>
            </a:endParaRPr>
          </a:p>
          <a:p>
            <a:endParaRPr lang="en-AU" sz="1600"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457200" y="908720"/>
            <a:ext cx="8229600" cy="781968"/>
          </a:xfrm>
        </p:spPr>
        <p:txBody>
          <a:bodyPr>
            <a:normAutofit fontScale="90000"/>
          </a:bodyPr>
          <a:lstStyle/>
          <a:p>
            <a:r>
              <a:rPr lang="en-AU" sz="3600" dirty="0" smtClean="0">
                <a:solidFill>
                  <a:schemeClr val="bg1"/>
                </a:solidFill>
                <a:latin typeface="Arial" panose="020B0604020202020204" pitchFamily="34" charset="0"/>
                <a:cs typeface="Arial" panose="020B0604020202020204" pitchFamily="34" charset="0"/>
              </a:rPr>
              <a:t/>
            </a:r>
            <a:br>
              <a:rPr lang="en-AU" sz="3600" dirty="0" smtClean="0">
                <a:solidFill>
                  <a:schemeClr val="bg1"/>
                </a:solidFill>
                <a:latin typeface="Arial" panose="020B0604020202020204" pitchFamily="34" charset="0"/>
                <a:cs typeface="Arial" panose="020B0604020202020204" pitchFamily="34" charset="0"/>
              </a:rPr>
            </a:br>
            <a:r>
              <a:rPr lang="en-AU" dirty="0" smtClean="0"/>
              <a:t/>
            </a:r>
            <a:br>
              <a:rPr lang="en-AU" dirty="0" smtClean="0"/>
            </a:br>
            <a:endParaRPr lang="en-AU" dirty="0"/>
          </a:p>
        </p:txBody>
      </p:sp>
      <p:sp>
        <p:nvSpPr>
          <p:cNvPr id="6" name="Title 1"/>
          <p:cNvSpPr txBox="1">
            <a:spLocks/>
          </p:cNvSpPr>
          <p:nvPr/>
        </p:nvSpPr>
        <p:spPr>
          <a:xfrm>
            <a:off x="395536" y="908720"/>
            <a:ext cx="8229600" cy="5040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AU" sz="2800" dirty="0">
                <a:solidFill>
                  <a:schemeClr val="bg1"/>
                </a:solidFill>
                <a:latin typeface="Arial" panose="020B0604020202020204" pitchFamily="34" charset="0"/>
                <a:cs typeface="Arial" panose="020B0604020202020204" pitchFamily="34" charset="0"/>
              </a:rPr>
              <a:t>Highbury Aqueduct: track development </a:t>
            </a:r>
            <a:r>
              <a:rPr lang="en-AU" sz="2800" dirty="0" smtClean="0">
                <a:solidFill>
                  <a:schemeClr val="bg1"/>
                </a:solidFill>
                <a:latin typeface="Arial" panose="020B0604020202020204" pitchFamily="34" charset="0"/>
                <a:cs typeface="Arial" panose="020B0604020202020204" pitchFamily="34" charset="0"/>
              </a:rPr>
              <a:t>&amp; weeding</a:t>
            </a:r>
            <a:endParaRPr lang="en-AU" sz="28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7016" y="1705766"/>
            <a:ext cx="3286708" cy="2191139"/>
          </a:xfrm>
          <a:prstGeom prst="rect">
            <a:avLst/>
          </a:prstGeom>
          <a:ln>
            <a:noFill/>
          </a:ln>
          <a:effectLst>
            <a:softEdge rad="112500"/>
          </a:effectLst>
        </p:spPr>
      </p:pic>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8488" y="4149080"/>
            <a:ext cx="3238312" cy="215687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623792"/>
          </a:xfrm>
        </p:spPr>
        <p:txBody>
          <a:bodyPr>
            <a:normAutofit/>
          </a:bodyPr>
          <a:lstStyle/>
          <a:p>
            <a:pPr marL="0" indent="0">
              <a:buNone/>
            </a:pPr>
            <a:r>
              <a:rPr lang="en-AU" sz="2000" dirty="0" smtClean="0">
                <a:solidFill>
                  <a:schemeClr val="bg1"/>
                </a:solidFill>
                <a:latin typeface="Arial" panose="020B0604020202020204" pitchFamily="34" charset="0"/>
                <a:cs typeface="Arial" panose="020B0604020202020204" pitchFamily="34" charset="0"/>
              </a:rPr>
              <a:t>We the ALT are treading new ground and forging a new path in the way we think and will operate in the competitive NRM industry. </a:t>
            </a:r>
          </a:p>
          <a:p>
            <a:pPr marL="0" indent="0">
              <a:buNone/>
            </a:pPr>
            <a:endParaRPr lang="en-AU" sz="2000" dirty="0">
              <a:solidFill>
                <a:schemeClr val="bg1"/>
              </a:solidFill>
              <a:latin typeface="Arial" panose="020B0604020202020204" pitchFamily="34" charset="0"/>
              <a:cs typeface="Arial" panose="020B0604020202020204" pitchFamily="34" charset="0"/>
            </a:endParaRPr>
          </a:p>
          <a:p>
            <a:pPr marL="0" indent="0">
              <a:buNone/>
            </a:pPr>
            <a:r>
              <a:rPr lang="en-AU" sz="2000" dirty="0" smtClean="0">
                <a:solidFill>
                  <a:schemeClr val="bg1"/>
                </a:solidFill>
                <a:latin typeface="Arial" panose="020B0604020202020204" pitchFamily="34" charset="0"/>
                <a:cs typeface="Arial" panose="020B0604020202020204" pitchFamily="34" charset="0"/>
              </a:rPr>
              <a:t>In order to meet those needs the ALT with foresight and strategic planning has the support of ALT management and our primary </a:t>
            </a:r>
            <a:r>
              <a:rPr lang="en-AU" sz="2000" smtClean="0">
                <a:solidFill>
                  <a:schemeClr val="bg1"/>
                </a:solidFill>
                <a:latin typeface="Arial" panose="020B0604020202020204" pitchFamily="34" charset="0"/>
                <a:cs typeface="Arial" panose="020B0604020202020204" pitchFamily="34" charset="0"/>
              </a:rPr>
              <a:t>stakeholders to </a:t>
            </a:r>
            <a:r>
              <a:rPr lang="en-AU" sz="2000" dirty="0" smtClean="0">
                <a:solidFill>
                  <a:schemeClr val="bg1"/>
                </a:solidFill>
                <a:latin typeface="Arial" panose="020B0604020202020204" pitchFamily="34" charset="0"/>
                <a:cs typeface="Arial" panose="020B0604020202020204" pitchFamily="34" charset="0"/>
              </a:rPr>
              <a:t>continue </a:t>
            </a:r>
            <a:r>
              <a:rPr lang="en-AU" sz="2000" smtClean="0">
                <a:solidFill>
                  <a:schemeClr val="bg1"/>
                </a:solidFill>
                <a:latin typeface="Arial" panose="020B0604020202020204" pitchFamily="34" charset="0"/>
                <a:cs typeface="Arial" panose="020B0604020202020204" pitchFamily="34" charset="0"/>
              </a:rPr>
              <a:t>to foster, </a:t>
            </a:r>
            <a:r>
              <a:rPr lang="en-AU" sz="2000" dirty="0" smtClean="0">
                <a:solidFill>
                  <a:schemeClr val="bg1"/>
                </a:solidFill>
                <a:latin typeface="Arial" panose="020B0604020202020204" pitchFamily="34" charset="0"/>
                <a:cs typeface="Arial" panose="020B0604020202020204" pitchFamily="34" charset="0"/>
              </a:rPr>
              <a:t>train and develop a skilled, motivated and proud Aboriginal NRM workforce to undertake commercial activities and sustainable contracts.</a:t>
            </a:r>
          </a:p>
          <a:p>
            <a:pPr marL="0" indent="0">
              <a:buNone/>
            </a:pPr>
            <a:endParaRPr lang="en-AU" sz="2000" dirty="0">
              <a:solidFill>
                <a:schemeClr val="bg1"/>
              </a:solidFill>
              <a:latin typeface="Arial" panose="020B0604020202020204" pitchFamily="34" charset="0"/>
              <a:cs typeface="Arial" panose="020B0604020202020204" pitchFamily="34" charset="0"/>
            </a:endParaRPr>
          </a:p>
          <a:p>
            <a:pPr marL="0" indent="0" algn="ctr">
              <a:buNone/>
            </a:pPr>
            <a:r>
              <a:rPr lang="en-AU" sz="6000" dirty="0" smtClean="0">
                <a:solidFill>
                  <a:schemeClr val="bg1"/>
                </a:solidFill>
                <a:latin typeface="Arial" panose="020B0604020202020204" pitchFamily="34" charset="0"/>
                <a:cs typeface="Arial" panose="020B0604020202020204" pitchFamily="34" charset="0"/>
              </a:rPr>
              <a:t>THANK YOU</a:t>
            </a:r>
          </a:p>
          <a:p>
            <a:pPr marL="0" indent="0">
              <a:buNone/>
            </a:pPr>
            <a:endParaRPr lang="en-AU" sz="1900" dirty="0">
              <a:solidFill>
                <a:schemeClr val="bg1"/>
              </a:solidFill>
              <a:latin typeface="Arial" panose="020B0604020202020204" pitchFamily="34" charset="0"/>
              <a:cs typeface="Arial" panose="020B0604020202020204" pitchFamily="34" charset="0"/>
            </a:endParaRPr>
          </a:p>
          <a:p>
            <a:pPr marL="0" indent="0">
              <a:buNone/>
            </a:pPr>
            <a:endParaRPr lang="en-AU" sz="1900" dirty="0">
              <a:solidFill>
                <a:schemeClr val="bg1"/>
              </a:solidFill>
              <a:latin typeface="Arial" panose="020B0604020202020204" pitchFamily="34" charset="0"/>
              <a:cs typeface="Arial" panose="020B0604020202020204" pitchFamily="34" charset="0"/>
            </a:endParaRPr>
          </a:p>
          <a:p>
            <a:pPr marL="0" indent="0">
              <a:buNone/>
            </a:pPr>
            <a:endParaRPr lang="en-AU" sz="1900" dirty="0">
              <a:solidFill>
                <a:schemeClr val="bg1"/>
              </a:solidFill>
              <a:latin typeface="Arial" panose="020B0604020202020204" pitchFamily="34" charset="0"/>
              <a:cs typeface="Arial" panose="020B0604020202020204" pitchFamily="34" charset="0"/>
            </a:endParaRPr>
          </a:p>
          <a:p>
            <a:pPr marL="0" indent="0">
              <a:buNone/>
            </a:pPr>
            <a:endParaRPr lang="en-AU" sz="1800" dirty="0">
              <a:solidFill>
                <a:schemeClr val="bg1"/>
              </a:solidFill>
              <a:latin typeface="Arial" panose="020B0604020202020204" pitchFamily="34" charset="0"/>
              <a:cs typeface="Arial" panose="020B0604020202020204" pitchFamily="34" charset="0"/>
            </a:endParaRPr>
          </a:p>
          <a:p>
            <a:pPr marL="0" indent="0">
              <a:buNone/>
            </a:pPr>
            <a:endParaRPr lang="en-AU" sz="1800" dirty="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83975" y="908720"/>
            <a:ext cx="8229600" cy="5040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AU" sz="3200" dirty="0" smtClean="0">
                <a:solidFill>
                  <a:schemeClr val="bg1"/>
                </a:solidFill>
                <a:latin typeface="Arial" panose="020B0604020202020204" pitchFamily="34" charset="0"/>
                <a:cs typeface="Arial" panose="020B0604020202020204" pitchFamily="34" charset="0"/>
              </a:rPr>
              <a:t>Moving forward……</a:t>
            </a:r>
            <a:endParaRPr lang="en-AU"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1958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04056"/>
          </a:xfrm>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Background</a:t>
            </a:r>
            <a:r>
              <a:rPr lang="en-US" sz="3200" i="1" dirty="0" smtClean="0">
                <a:solidFill>
                  <a:schemeClr val="bg1"/>
                </a:solidFill>
                <a:latin typeface="Arial" panose="020B0604020202020204" pitchFamily="34" charset="0"/>
                <a:cs typeface="Arial" panose="020B0604020202020204" pitchFamily="34" charset="0"/>
              </a:rPr>
              <a:t>…….</a:t>
            </a:r>
            <a:endParaRPr lang="en-US" sz="3200" i="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504" y="1484784"/>
            <a:ext cx="8579296" cy="4896544"/>
          </a:xfrm>
        </p:spPr>
        <p:txBody>
          <a:bodyPr>
            <a:normAutofit fontScale="77500" lnSpcReduction="20000"/>
          </a:bodyPr>
          <a:lstStyle/>
          <a:p>
            <a:pPr indent="0">
              <a:spcBef>
                <a:spcPts val="0"/>
              </a:spcBef>
              <a:buNone/>
            </a:pPr>
            <a:r>
              <a:rPr lang="en-US" dirty="0">
                <a:solidFill>
                  <a:schemeClr val="bg1"/>
                </a:solidFill>
                <a:latin typeface="Arial" panose="020B0604020202020204" pitchFamily="34" charset="0"/>
                <a:cs typeface="Arial" panose="020B0604020202020204" pitchFamily="34" charset="0"/>
              </a:rPr>
              <a:t>The Aboriginal Lands Trust has provided land management advice, advocacy, capacity building and financial support to Aboriginal Communities since its inception in 1966.  The organisation has remained supportive of Community Councils with long term views of self-determination.  The ALT has maintained a land management team for over 15 years gaining awards and recognition for their collaborative work with Communities. </a:t>
            </a:r>
            <a:endParaRPr lang="en-US" dirty="0" smtClean="0">
              <a:solidFill>
                <a:schemeClr val="bg1"/>
              </a:solidFill>
              <a:latin typeface="Arial" panose="020B0604020202020204" pitchFamily="34" charset="0"/>
              <a:cs typeface="Arial" panose="020B0604020202020204" pitchFamily="34" charset="0"/>
            </a:endParaRPr>
          </a:p>
          <a:p>
            <a:pPr indent="0">
              <a:spcBef>
                <a:spcPts val="0"/>
              </a:spcBef>
              <a:buNone/>
            </a:pPr>
            <a:endParaRPr lang="en-US" dirty="0">
              <a:solidFill>
                <a:schemeClr val="bg1"/>
              </a:solidFill>
              <a:latin typeface="Arial" panose="020B0604020202020204" pitchFamily="34" charset="0"/>
              <a:cs typeface="Arial" panose="020B0604020202020204" pitchFamily="34" charset="0"/>
            </a:endParaRPr>
          </a:p>
          <a:p>
            <a:pPr indent="0">
              <a:spcBef>
                <a:spcPts val="0"/>
              </a:spcBef>
              <a:buNone/>
            </a:pPr>
            <a:r>
              <a:rPr lang="en-US" dirty="0" smtClean="0">
                <a:solidFill>
                  <a:schemeClr val="bg1"/>
                </a:solidFill>
                <a:latin typeface="Arial" panose="020B0604020202020204" pitchFamily="34" charset="0"/>
                <a:cs typeface="Arial" panose="020B0604020202020204" pitchFamily="34" charset="0"/>
              </a:rPr>
              <a:t> </a:t>
            </a:r>
          </a:p>
          <a:p>
            <a:pPr indent="0">
              <a:spcBef>
                <a:spcPts val="0"/>
              </a:spcBef>
              <a:buNone/>
            </a:pPr>
            <a:r>
              <a:rPr lang="en-US" dirty="0" smtClean="0">
                <a:solidFill>
                  <a:schemeClr val="bg1"/>
                </a:solidFill>
                <a:latin typeface="Arial" panose="020B0604020202020204" pitchFamily="34" charset="0"/>
                <a:cs typeface="Arial" panose="020B0604020202020204" pitchFamily="34" charset="0"/>
              </a:rPr>
              <a:t>In recent years ALT has maintained community participation and engagement in Landcare and NRM through partnerships with State and Federal agencies which have funded the delivery of the Aboriginal Learning on Country and Indigenous Protected Areas (IPA) programs. These programs have provided  benefits of on-going training and employment. </a:t>
            </a:r>
          </a:p>
          <a:p>
            <a:pPr indent="0">
              <a:spcBef>
                <a:spcPts val="0"/>
              </a:spcBef>
              <a:buNone/>
            </a:pPr>
            <a:endParaRPr lang="en-US" i="1" dirty="0" smtClean="0">
              <a:solidFill>
                <a:schemeClr val="bg1"/>
              </a:solidFill>
              <a:latin typeface="Arial" panose="020B0604020202020204" pitchFamily="34" charset="0"/>
              <a:cs typeface="Arial" panose="020B0604020202020204" pitchFamily="34" charset="0"/>
            </a:endParaRPr>
          </a:p>
          <a:p>
            <a:pPr indent="0">
              <a:spcBef>
                <a:spcPts val="0"/>
              </a:spcBef>
              <a:buNone/>
            </a:pPr>
            <a:r>
              <a:rPr lang="en-US" dirty="0" smtClean="0">
                <a:solidFill>
                  <a:schemeClr val="bg1"/>
                </a:solidFill>
                <a:latin typeface="Arial" panose="020B0604020202020204" pitchFamily="34" charset="0"/>
                <a:cs typeface="Arial" panose="020B0604020202020204" pitchFamily="34" charset="0"/>
              </a:rPr>
              <a:t>The NRM climate is changing!</a:t>
            </a:r>
          </a:p>
          <a:p>
            <a:pPr>
              <a:buNone/>
            </a:pPr>
            <a:endParaRPr lang="en-US"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082" y="865685"/>
            <a:ext cx="8776360" cy="513550"/>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Aboriginal Learning on Country (ALOC) Program</a:t>
            </a:r>
            <a:endParaRPr lang="en-AU" sz="3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7984" y="4159449"/>
            <a:ext cx="3024336" cy="2015665"/>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326" y="4175602"/>
            <a:ext cx="2887847" cy="1999512"/>
          </a:xfrm>
          <a:prstGeom prst="rect">
            <a:avLst/>
          </a:prstGeom>
          <a:ln>
            <a:noFill/>
          </a:ln>
          <a:effectLst>
            <a:softEdge rad="112500"/>
          </a:effectLst>
        </p:spPr>
      </p:pic>
      <p:sp>
        <p:nvSpPr>
          <p:cNvPr id="8" name="TextBox 7"/>
          <p:cNvSpPr txBox="1"/>
          <p:nvPr/>
        </p:nvSpPr>
        <p:spPr>
          <a:xfrm>
            <a:off x="168082" y="3629423"/>
            <a:ext cx="3024336" cy="276999"/>
          </a:xfrm>
          <a:prstGeom prst="rect">
            <a:avLst/>
          </a:prstGeom>
          <a:noFill/>
        </p:spPr>
        <p:txBody>
          <a:bodyPr wrap="square" rtlCol="0">
            <a:spAutoFit/>
          </a:bodyPr>
          <a:lstStyle/>
          <a:p>
            <a:pPr algn="ctr"/>
            <a:r>
              <a:rPr lang="en-AU" sz="1200" dirty="0" smtClean="0">
                <a:solidFill>
                  <a:schemeClr val="bg1"/>
                </a:solidFill>
                <a:latin typeface="Arial" panose="020B0604020202020204" pitchFamily="34" charset="0"/>
                <a:cs typeface="Arial" panose="020B0604020202020204" pitchFamily="34" charset="0"/>
              </a:rPr>
              <a:t>2009-10 Gerard ALOC Team</a:t>
            </a:r>
            <a:endParaRPr lang="en-AU" sz="12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763" y="1506306"/>
            <a:ext cx="2837042" cy="2152247"/>
          </a:xfrm>
          <a:prstGeom prst="rect">
            <a:avLst/>
          </a:prstGeom>
          <a:ln>
            <a:noFill/>
          </a:ln>
          <a:effectLst>
            <a:softEdge rad="112500"/>
          </a:effec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7984" y="1533148"/>
            <a:ext cx="2930914" cy="2272253"/>
          </a:xfrm>
          <a:prstGeom prst="rect">
            <a:avLst/>
          </a:prstGeom>
          <a:ln>
            <a:noFill/>
          </a:ln>
          <a:effectLst>
            <a:softEdge rad="112500"/>
          </a:effectLst>
        </p:spPr>
      </p:pic>
      <p:sp>
        <p:nvSpPr>
          <p:cNvPr id="12" name="TextBox 11"/>
          <p:cNvSpPr txBox="1"/>
          <p:nvPr/>
        </p:nvSpPr>
        <p:spPr>
          <a:xfrm>
            <a:off x="5970453" y="3755378"/>
            <a:ext cx="3024336" cy="276999"/>
          </a:xfrm>
          <a:prstGeom prst="rect">
            <a:avLst/>
          </a:prstGeom>
          <a:noFill/>
        </p:spPr>
        <p:txBody>
          <a:bodyPr wrap="square" rtlCol="0">
            <a:spAutoFit/>
          </a:bodyPr>
          <a:lstStyle/>
          <a:p>
            <a:pPr algn="ctr"/>
            <a:r>
              <a:rPr lang="en-AU" sz="1200" dirty="0" smtClean="0">
                <a:solidFill>
                  <a:schemeClr val="bg1"/>
                </a:solidFill>
                <a:latin typeface="Arial" panose="020B0604020202020204" pitchFamily="34" charset="0"/>
                <a:cs typeface="Arial" panose="020B0604020202020204" pitchFamily="34" charset="0"/>
              </a:rPr>
              <a:t>2012-15 Gerard ALOC Team</a:t>
            </a:r>
            <a:endParaRPr lang="en-AU" sz="12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0155" y="1526387"/>
            <a:ext cx="3112478" cy="1442333"/>
          </a:xfrm>
          <a:prstGeom prst="rect">
            <a:avLst/>
          </a:prstGeom>
          <a:ln>
            <a:noFill/>
          </a:ln>
          <a:effectLst>
            <a:softEdge rad="112500"/>
          </a:effectLst>
        </p:spPr>
      </p:pic>
      <p:sp>
        <p:nvSpPr>
          <p:cNvPr id="14" name="TextBox 13"/>
          <p:cNvSpPr txBox="1"/>
          <p:nvPr/>
        </p:nvSpPr>
        <p:spPr>
          <a:xfrm>
            <a:off x="3101872" y="2959120"/>
            <a:ext cx="2973989" cy="1200329"/>
          </a:xfrm>
          <a:prstGeom prst="rect">
            <a:avLst/>
          </a:prstGeom>
          <a:noFill/>
        </p:spPr>
        <p:txBody>
          <a:bodyPr wrap="square" rtlCol="0">
            <a:spAutoFit/>
          </a:bodyPr>
          <a:lstStyle/>
          <a:p>
            <a:pPr algn="ctr"/>
            <a:r>
              <a:rPr lang="en-AU" sz="1200" dirty="0" smtClean="0">
                <a:solidFill>
                  <a:schemeClr val="bg1"/>
                </a:solidFill>
                <a:latin typeface="Arial" panose="020B0604020202020204" pitchFamily="34" charset="0"/>
                <a:cs typeface="Arial" panose="020B0604020202020204" pitchFamily="34" charset="0"/>
              </a:rPr>
              <a:t>2012-14 Kungun ALOC Team</a:t>
            </a:r>
          </a:p>
          <a:p>
            <a:pPr algn="ctr"/>
            <a:r>
              <a:rPr lang="en-AU" sz="1200" dirty="0" smtClean="0">
                <a:solidFill>
                  <a:schemeClr val="bg1"/>
                </a:solidFill>
                <a:latin typeface="Arial" panose="020B0604020202020204" pitchFamily="34" charset="0"/>
                <a:cs typeface="Arial" panose="020B0604020202020204" pitchFamily="34" charset="0"/>
              </a:rPr>
              <a:t>One member joined the 2015 Gerard ALOC team and two members now leaders/mentors with the 2014-15 ALT AMLR ALOC team | ALT NRM Services team</a:t>
            </a:r>
            <a:endParaRPr lang="en-AU" sz="1200" dirty="0">
              <a:solidFill>
                <a:schemeClr val="bg1"/>
              </a:solidFill>
              <a:latin typeface="Arial" panose="020B0604020202020204" pitchFamily="34" charset="0"/>
              <a:cs typeface="Arial" panose="020B0604020202020204" pitchFamily="34" charset="0"/>
            </a:endParaRPr>
          </a:p>
        </p:txBody>
      </p:sp>
      <p:pic>
        <p:nvPicPr>
          <p:cNvPr id="15"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6798" y="4215687"/>
            <a:ext cx="2953126" cy="1975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1318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908720"/>
            <a:ext cx="8229600" cy="4396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AU" sz="3200" dirty="0" smtClean="0">
                <a:solidFill>
                  <a:schemeClr val="bg1"/>
                </a:solidFill>
                <a:latin typeface="Arial" panose="020B0604020202020204" pitchFamily="34" charset="0"/>
                <a:cs typeface="Arial" panose="020B0604020202020204" pitchFamily="34" charset="0"/>
              </a:rPr>
              <a:t>Indigenous Protected Areas (IPA) Program</a:t>
            </a:r>
            <a:endParaRPr lang="en-AU" sz="3200" dirty="0">
              <a:solidFill>
                <a:schemeClr val="bg1"/>
              </a:solidFill>
              <a:latin typeface="Arial" panose="020B0604020202020204" pitchFamily="34" charset="0"/>
              <a:cs typeface="Arial" panose="020B0604020202020204" pitchFamily="34" charset="0"/>
            </a:endParaRPr>
          </a:p>
        </p:txBody>
      </p:sp>
      <p:pic>
        <p:nvPicPr>
          <p:cNvPr id="5" name="Picture 2" descr="\\ALT-SVR\RedirectedFolders\chris\My Documents\My Pictures\YAPPALA\YAPPALA NY NRM\Rabbit Warren Control Yappala 27 April 2012\Rabbit warren control Yappala Station May 20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2748" y="4087781"/>
            <a:ext cx="2894172" cy="2005516"/>
          </a:xfrm>
          <a:prstGeom prst="rect">
            <a:avLst/>
          </a:prstGeom>
          <a:ln>
            <a:noFill/>
          </a:ln>
          <a:effectLst>
            <a:softEdge rad="112500"/>
          </a:effectLst>
        </p:spPr>
      </p:pic>
      <p:pic>
        <p:nvPicPr>
          <p:cNvPr id="7" name="Picture 5" descr="\\ALT-SVR\RedirectedFolders\chris\My Documents\My Pictures\POINT PEARCE\NY NRM\NY13_PP_ALOC\GPS Marking Carbon Credit Paddock Boundary 14 Nov 2012 40 .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6028" y="1438475"/>
            <a:ext cx="2930892" cy="2198169"/>
          </a:xfrm>
          <a:prstGeom prst="rect">
            <a:avLst/>
          </a:prstGeom>
          <a:ln>
            <a:noFill/>
          </a:ln>
          <a:effectLst>
            <a:softEdge rad="1125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9350" y="1360376"/>
            <a:ext cx="2930000" cy="2314175"/>
          </a:xfrm>
          <a:prstGeom prst="rect">
            <a:avLst/>
          </a:prstGeom>
          <a:ln>
            <a:noFill/>
          </a:ln>
          <a:effectLst>
            <a:softEdge rad="112500"/>
          </a:effectLst>
        </p:spPr>
      </p:pic>
      <p:pic>
        <p:nvPicPr>
          <p:cNvPr id="9" name="Picture 2" descr="\\ALT-SVR\RedirectedFolders\Bev\Desktop\My Pictures\ALoC Photos\P101294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791" y="1385475"/>
            <a:ext cx="2850997" cy="2263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2418" y="3593797"/>
            <a:ext cx="2567837" cy="461665"/>
          </a:xfrm>
          <a:prstGeom prst="rect">
            <a:avLst/>
          </a:prstGeom>
          <a:noFill/>
        </p:spPr>
        <p:txBody>
          <a:bodyPr wrap="square" rtlCol="0">
            <a:spAutoFit/>
          </a:bodyPr>
          <a:lstStyle/>
          <a:p>
            <a:pPr algn="ctr"/>
            <a:r>
              <a:rPr lang="en-AU" sz="1200" dirty="0" smtClean="0">
                <a:solidFill>
                  <a:schemeClr val="bg1"/>
                </a:solidFill>
                <a:latin typeface="Arial" panose="020B0604020202020204" pitchFamily="34" charset="0"/>
                <a:cs typeface="Arial" panose="020B0604020202020204" pitchFamily="34" charset="0"/>
              </a:rPr>
              <a:t>2012-13 Point Pearce ALOC team two of which are now IPA  Rangers </a:t>
            </a:r>
            <a:endParaRPr lang="en-AU" sz="12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5959350" y="3637443"/>
            <a:ext cx="3024336" cy="276999"/>
          </a:xfrm>
          <a:prstGeom prst="rect">
            <a:avLst/>
          </a:prstGeom>
          <a:noFill/>
        </p:spPr>
        <p:txBody>
          <a:bodyPr wrap="square" rtlCol="0">
            <a:spAutoFit/>
          </a:bodyPr>
          <a:lstStyle/>
          <a:p>
            <a:pPr algn="ctr"/>
            <a:r>
              <a:rPr lang="en-AU" sz="1200" dirty="0" smtClean="0">
                <a:solidFill>
                  <a:schemeClr val="bg1"/>
                </a:solidFill>
                <a:latin typeface="Arial" panose="020B0604020202020204" pitchFamily="34" charset="0"/>
                <a:cs typeface="Arial" panose="020B0604020202020204" pitchFamily="34" charset="0"/>
              </a:rPr>
              <a:t>2013-15 Yappala IPA Rangers</a:t>
            </a:r>
            <a:endParaRPr lang="en-AU" sz="12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9350" y="4054876"/>
            <a:ext cx="3124984" cy="2091931"/>
          </a:xfrm>
          <a:prstGeom prst="rect">
            <a:avLst/>
          </a:prstGeom>
          <a:ln>
            <a:noFill/>
          </a:ln>
          <a:effectLst>
            <a:softEdge rad="112500"/>
          </a:effectLst>
        </p:spPr>
      </p:pic>
      <p:pic>
        <p:nvPicPr>
          <p:cNvPr id="12" name="Picture 24" descr="Copy of Scenic Shots of the Coastal Landscape on the Point @ Point Pearc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291" y="4029163"/>
            <a:ext cx="3061998" cy="2117643"/>
          </a:xfrm>
          <a:prstGeom prst="rect">
            <a:avLst/>
          </a:prstGeom>
          <a:ln>
            <a:noFill/>
          </a:ln>
          <a:effectLst>
            <a:softEdge rad="112500"/>
          </a:effectLst>
        </p:spPr>
      </p:pic>
    </p:spTree>
    <p:extLst>
      <p:ext uri="{BB962C8B-B14F-4D97-AF65-F5344CB8AC3E}">
        <p14:creationId xmlns:p14="http://schemas.microsoft.com/office/powerpoint/2010/main" val="23261597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908720"/>
            <a:ext cx="8435280" cy="559161"/>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How is it changing you may ask?</a:t>
            </a:r>
            <a:endParaRPr lang="en-AU" sz="32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4360" y="1628800"/>
            <a:ext cx="8332440" cy="4968552"/>
          </a:xfrm>
        </p:spPr>
        <p:txBody>
          <a:bodyPr>
            <a:normAutofit/>
          </a:bodyPr>
          <a:lstStyle/>
          <a:p>
            <a:pPr marL="0" indent="0">
              <a:buNone/>
            </a:pPr>
            <a:r>
              <a:rPr lang="en-AU" sz="2000" dirty="0" smtClean="0">
                <a:solidFill>
                  <a:schemeClr val="bg1"/>
                </a:solidFill>
                <a:latin typeface="Arial" panose="020B0604020202020204" pitchFamily="34" charset="0"/>
                <a:cs typeface="Arial" panose="020B0604020202020204" pitchFamily="34" charset="0"/>
              </a:rPr>
              <a:t>Funding is the life blood of NRM services, delivered by:</a:t>
            </a:r>
          </a:p>
          <a:p>
            <a:pPr marL="0" indent="0">
              <a:buNone/>
            </a:pPr>
            <a:r>
              <a:rPr lang="en-AU" sz="2000" dirty="0">
                <a:solidFill>
                  <a:schemeClr val="bg1"/>
                </a:solidFill>
                <a:latin typeface="Arial" panose="020B0604020202020204" pitchFamily="34" charset="0"/>
                <a:cs typeface="Arial" panose="020B0604020202020204" pitchFamily="34" charset="0"/>
              </a:rPr>
              <a:t>	</a:t>
            </a:r>
            <a:endParaRPr lang="en-AU" sz="2000" dirty="0" smtClean="0">
              <a:solidFill>
                <a:schemeClr val="bg1"/>
              </a:solidFill>
              <a:latin typeface="Arial" panose="020B0604020202020204" pitchFamily="34" charset="0"/>
              <a:cs typeface="Arial" panose="020B0604020202020204" pitchFamily="34" charset="0"/>
            </a:endParaRPr>
          </a:p>
          <a:p>
            <a:pPr>
              <a:buClr>
                <a:schemeClr val="bg1"/>
              </a:buClr>
            </a:pPr>
            <a:r>
              <a:rPr lang="en-AU" sz="2000" dirty="0" smtClean="0">
                <a:solidFill>
                  <a:schemeClr val="bg1"/>
                </a:solidFill>
                <a:latin typeface="Arial" panose="020B0604020202020204" pitchFamily="34" charset="0"/>
                <a:cs typeface="Arial" panose="020B0604020202020204" pitchFamily="34" charset="0"/>
              </a:rPr>
              <a:t>Natural resources, Regional Boards;</a:t>
            </a:r>
          </a:p>
          <a:p>
            <a:pPr>
              <a:buClr>
                <a:schemeClr val="bg1"/>
              </a:buClr>
            </a:pPr>
            <a:r>
              <a:rPr lang="en-AU" sz="2000" dirty="0" smtClean="0">
                <a:solidFill>
                  <a:schemeClr val="bg1"/>
                </a:solidFill>
                <a:latin typeface="Arial" panose="020B0604020202020204" pitchFamily="34" charset="0"/>
                <a:cs typeface="Arial" panose="020B0604020202020204" pitchFamily="34" charset="0"/>
              </a:rPr>
              <a:t>Non government agencies;</a:t>
            </a:r>
          </a:p>
          <a:p>
            <a:pPr>
              <a:buClr>
                <a:schemeClr val="bg1"/>
              </a:buClr>
            </a:pPr>
            <a:r>
              <a:rPr lang="en-AU" sz="2000" dirty="0" smtClean="0">
                <a:solidFill>
                  <a:schemeClr val="bg1"/>
                </a:solidFill>
                <a:latin typeface="Arial" panose="020B0604020202020204" pitchFamily="34" charset="0"/>
                <a:cs typeface="Arial" panose="020B0604020202020204" pitchFamily="34" charset="0"/>
              </a:rPr>
              <a:t>Community organisation;</a:t>
            </a:r>
          </a:p>
          <a:p>
            <a:pPr>
              <a:buClr>
                <a:schemeClr val="bg1"/>
              </a:buClr>
            </a:pPr>
            <a:r>
              <a:rPr lang="en-AU" sz="2000" dirty="0" smtClean="0">
                <a:solidFill>
                  <a:schemeClr val="bg1"/>
                </a:solidFill>
                <a:latin typeface="Arial" panose="020B0604020202020204" pitchFamily="34" charset="0"/>
                <a:cs typeface="Arial" panose="020B0604020202020204" pitchFamily="34" charset="0"/>
              </a:rPr>
              <a:t>Licenced contractors;</a:t>
            </a:r>
          </a:p>
          <a:p>
            <a:pPr>
              <a:buClr>
                <a:schemeClr val="bg1"/>
              </a:buClr>
            </a:pPr>
            <a:r>
              <a:rPr lang="en-AU" sz="2000" dirty="0" smtClean="0">
                <a:solidFill>
                  <a:schemeClr val="bg1"/>
                </a:solidFill>
                <a:latin typeface="Arial" panose="020B0604020202020204" pitchFamily="34" charset="0"/>
                <a:cs typeface="Arial" panose="020B0604020202020204" pitchFamily="34" charset="0"/>
              </a:rPr>
              <a:t>And other government agencies.</a:t>
            </a:r>
          </a:p>
          <a:p>
            <a:pPr marL="0" indent="0">
              <a:buClr>
                <a:schemeClr val="bg1"/>
              </a:buClr>
              <a:buNone/>
            </a:pPr>
            <a:endParaRPr lang="en-AU" sz="2000" dirty="0" smtClean="0">
              <a:solidFill>
                <a:schemeClr val="bg1"/>
              </a:solidFill>
              <a:latin typeface="Arial" panose="020B0604020202020204" pitchFamily="34" charset="0"/>
              <a:cs typeface="Arial" panose="020B0604020202020204" pitchFamily="34" charset="0"/>
            </a:endParaRPr>
          </a:p>
          <a:p>
            <a:pPr marL="0" indent="0">
              <a:buClr>
                <a:schemeClr val="bg1"/>
              </a:buClr>
              <a:buNone/>
            </a:pPr>
            <a:r>
              <a:rPr lang="en-AU" sz="2000" dirty="0" smtClean="0">
                <a:solidFill>
                  <a:schemeClr val="bg1"/>
                </a:solidFill>
                <a:latin typeface="Arial" panose="020B0604020202020204" pitchFamily="34" charset="0"/>
                <a:cs typeface="Arial" panose="020B0604020202020204" pitchFamily="34" charset="0"/>
              </a:rPr>
              <a:t>Across the NRM landscape we have witnessed, over the past few years, a paucity of funds allocated for environmental care and management.</a:t>
            </a:r>
          </a:p>
          <a:p>
            <a:pPr marL="0" indent="0">
              <a:buClr>
                <a:schemeClr val="bg1"/>
              </a:buClr>
              <a:buNone/>
            </a:pPr>
            <a:endParaRPr lang="en-AU" sz="2000" dirty="0">
              <a:solidFill>
                <a:schemeClr val="bg1"/>
              </a:solidFill>
              <a:latin typeface="Arial" panose="020B0604020202020204" pitchFamily="34" charset="0"/>
              <a:cs typeface="Arial" panose="020B0604020202020204" pitchFamily="34" charset="0"/>
            </a:endParaRPr>
          </a:p>
          <a:p>
            <a:pPr marL="0" indent="0">
              <a:buClr>
                <a:schemeClr val="bg1"/>
              </a:buClr>
              <a:buNone/>
            </a:pPr>
            <a:r>
              <a:rPr lang="en-AU" sz="2000" dirty="0" smtClean="0">
                <a:solidFill>
                  <a:schemeClr val="bg1"/>
                </a:solidFill>
                <a:latin typeface="Arial" panose="020B0604020202020204" pitchFamily="34" charset="0"/>
                <a:cs typeface="Arial" panose="020B0604020202020204" pitchFamily="34" charset="0"/>
              </a:rPr>
              <a:t>Caring for, and management of, the land and its resources is more complex, more human than monetary value alone; its about our relationships with each other; NRM is a peoples business!</a:t>
            </a:r>
          </a:p>
          <a:p>
            <a:endParaRPr lang="en-AU" sz="2000" dirty="0">
              <a:solidFill>
                <a:schemeClr val="bg1"/>
              </a:solidFill>
              <a:latin typeface="Arial" panose="020B0604020202020204" pitchFamily="34" charset="0"/>
              <a:cs typeface="Arial" panose="020B0604020202020204" pitchFamily="34" charset="0"/>
            </a:endParaRPr>
          </a:p>
          <a:p>
            <a:pPr marL="0" indent="0">
              <a:buNone/>
            </a:pPr>
            <a:endParaRPr lang="en-AU" sz="20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2040" y="2204864"/>
            <a:ext cx="3456912" cy="2168731"/>
          </a:xfrm>
          <a:prstGeom prst="rect">
            <a:avLst/>
          </a:prstGeom>
          <a:ln>
            <a:noFill/>
          </a:ln>
          <a:effectLst>
            <a:softEdge rad="112500"/>
          </a:effectLst>
        </p:spPr>
      </p:pic>
    </p:spTree>
    <p:extLst>
      <p:ext uri="{BB962C8B-B14F-4D97-AF65-F5344CB8AC3E}">
        <p14:creationId xmlns:p14="http://schemas.microsoft.com/office/powerpoint/2010/main" val="6733578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04056"/>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How has ALT has managed this change?</a:t>
            </a:r>
            <a:endParaRPr lang="en-AU" sz="32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3898776" cy="5112568"/>
          </a:xfrm>
        </p:spPr>
        <p:txBody>
          <a:bodyPr>
            <a:normAutofit/>
          </a:bodyPr>
          <a:lstStyle/>
          <a:p>
            <a:pPr>
              <a:buClr>
                <a:schemeClr val="bg1"/>
              </a:buClr>
            </a:pPr>
            <a:r>
              <a:rPr lang="en-AU" sz="2000" dirty="0" smtClean="0">
                <a:solidFill>
                  <a:schemeClr val="bg1"/>
                </a:solidFill>
                <a:latin typeface="Arial" panose="020B0604020202020204" pitchFamily="34" charset="0"/>
                <a:cs typeface="Arial" panose="020B0604020202020204" pitchFamily="34" charset="0"/>
              </a:rPr>
              <a:t>ALT  has conducted a number of NRM traineeships in regional areas which has secured a core group of skilled and experienced NRM employees. </a:t>
            </a:r>
          </a:p>
          <a:p>
            <a:pPr marL="0" indent="0">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None/>
            </a:pPr>
            <a:endParaRPr lang="en-AU" sz="1800" dirty="0" smtClean="0">
              <a:solidFill>
                <a:schemeClr val="bg1"/>
              </a:solidFill>
              <a:latin typeface="Arial" panose="020B0604020202020204" pitchFamily="34" charset="0"/>
              <a:cs typeface="Arial" panose="020B0604020202020204" pitchFamily="34" charset="0"/>
            </a:endParaRPr>
          </a:p>
          <a:p>
            <a:pPr marL="0" indent="0">
              <a:buNone/>
            </a:pPr>
            <a:endParaRPr lang="en-AU" sz="2000" i="1" dirty="0">
              <a:solidFill>
                <a:schemeClr val="bg1"/>
              </a:solidFill>
              <a:latin typeface="Arial" panose="020B0604020202020204" pitchFamily="34" charset="0"/>
              <a:cs typeface="Arial" panose="020B0604020202020204" pitchFamily="34" charset="0"/>
            </a:endParaRPr>
          </a:p>
          <a:p>
            <a:pPr marL="0" indent="0">
              <a:buNone/>
            </a:pPr>
            <a:endParaRPr lang="en-AU" dirty="0"/>
          </a:p>
        </p:txBody>
      </p:sp>
      <p:pic>
        <p:nvPicPr>
          <p:cNvPr id="4" name="Picture 4" descr="\\ALT-SVR\RedirectedFolders\chris\My Documents\My Pictures\YAPPALA\YAPPALA IPA\YAPPALA BIO_SURVEY\Bio survey 20-24 Oct 2014\P10164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67248" y="1502498"/>
            <a:ext cx="3709185" cy="2781890"/>
          </a:xfrm>
          <a:prstGeom prst="rect">
            <a:avLst/>
          </a:prstGeom>
          <a:ln>
            <a:noFill/>
          </a:ln>
          <a:effectLst>
            <a:softEdge rad="112500"/>
          </a:effectLst>
        </p:spPr>
      </p:pic>
      <p:sp>
        <p:nvSpPr>
          <p:cNvPr id="7" name="Content Placeholder 2"/>
          <p:cNvSpPr txBox="1">
            <a:spLocks/>
          </p:cNvSpPr>
          <p:nvPr/>
        </p:nvSpPr>
        <p:spPr>
          <a:xfrm>
            <a:off x="4572000" y="1124744"/>
            <a:ext cx="4248472" cy="547260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a:buClr>
                <a:schemeClr val="bg1"/>
              </a:buClr>
            </a:pPr>
            <a:r>
              <a:rPr lang="en-AU" sz="2000" dirty="0" smtClean="0">
                <a:solidFill>
                  <a:schemeClr val="bg1"/>
                </a:solidFill>
                <a:latin typeface="Arial" panose="020B0604020202020204" pitchFamily="34" charset="0"/>
                <a:cs typeface="Arial" panose="020B0604020202020204" pitchFamily="34" charset="0"/>
              </a:rPr>
              <a:t>Relationships have been formed; caring for our employees, their welfare and future is vitally important. ALT wants to retain the time and effort spent on our staff and young trainees.</a:t>
            </a:r>
          </a:p>
          <a:p>
            <a:pPr marL="0" indent="0">
              <a:buFont typeface="Wingdings 2"/>
              <a:buNone/>
            </a:pPr>
            <a:endParaRPr lang="en-AU" sz="1800"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35" y="3573016"/>
            <a:ext cx="4302701" cy="2880320"/>
          </a:xfrm>
          <a:prstGeom prst="rect">
            <a:avLst/>
          </a:prstGeom>
          <a:ln>
            <a:noFill/>
          </a:ln>
          <a:effectLst>
            <a:softEdge rad="112500"/>
          </a:effectLst>
        </p:spPr>
      </p:pic>
    </p:spTree>
    <p:extLst>
      <p:ext uri="{BB962C8B-B14F-4D97-AF65-F5344CB8AC3E}">
        <p14:creationId xmlns:p14="http://schemas.microsoft.com/office/powerpoint/2010/main" val="10926473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76470" y="764704"/>
            <a:ext cx="8229600" cy="504056"/>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How has ALT managed this change? cont.…</a:t>
            </a:r>
            <a:endParaRPr lang="en-AU" sz="3200" dirty="0">
              <a:solidFill>
                <a:schemeClr val="bg1"/>
              </a:solidFill>
              <a:latin typeface="Arial" panose="020B0604020202020204" pitchFamily="34" charset="0"/>
              <a:cs typeface="Arial" panose="020B0604020202020204" pitchFamily="34" charset="0"/>
            </a:endParaRPr>
          </a:p>
        </p:txBody>
      </p:sp>
      <p:sp>
        <p:nvSpPr>
          <p:cNvPr id="13" name="Content Placeholder 2"/>
          <p:cNvSpPr>
            <a:spLocks noGrp="1"/>
          </p:cNvSpPr>
          <p:nvPr>
            <p:ph idx="1"/>
          </p:nvPr>
        </p:nvSpPr>
        <p:spPr>
          <a:xfrm>
            <a:off x="489857" y="1340768"/>
            <a:ext cx="4186808" cy="5184576"/>
          </a:xfrm>
        </p:spPr>
        <p:txBody>
          <a:bodyPr>
            <a:normAutofit/>
          </a:bodyPr>
          <a:lstStyle/>
          <a:p>
            <a:pPr>
              <a:buClr>
                <a:schemeClr val="bg1"/>
              </a:buClr>
            </a:pPr>
            <a:r>
              <a:rPr lang="en-AU" sz="2000" dirty="0" smtClean="0">
                <a:solidFill>
                  <a:schemeClr val="bg1"/>
                </a:solidFill>
                <a:latin typeface="Arial" panose="020B0604020202020204" pitchFamily="34" charset="0"/>
                <a:cs typeface="Arial" panose="020B0604020202020204" pitchFamily="34" charset="0"/>
              </a:rPr>
              <a:t>Contracture of funds requires a new approach, a fresh perspective for service delivery. In some instances the previous model for the delivery of NRM services to Aboriginal Communities may have run its course!</a:t>
            </a:r>
          </a:p>
          <a:p>
            <a:pPr marL="0" indent="0">
              <a:buNone/>
            </a:pPr>
            <a:endParaRPr lang="en-AU" sz="1800" dirty="0">
              <a:solidFill>
                <a:schemeClr val="bg1"/>
              </a:solidFill>
              <a:latin typeface="Arial" panose="020B0604020202020204" pitchFamily="34" charset="0"/>
              <a:cs typeface="Arial" panose="020B0604020202020204" pitchFamily="34" charset="0"/>
            </a:endParaRPr>
          </a:p>
          <a:p>
            <a:pPr>
              <a:buClr>
                <a:schemeClr val="bg1"/>
              </a:buClr>
            </a:pPr>
            <a:r>
              <a:rPr lang="en-AU" sz="2000" dirty="0">
                <a:solidFill>
                  <a:schemeClr val="bg1"/>
                </a:solidFill>
                <a:latin typeface="Arial" panose="020B0604020202020204" pitchFamily="34" charset="0"/>
                <a:cs typeface="Arial" panose="020B0604020202020204" pitchFamily="34" charset="0"/>
              </a:rPr>
              <a:t>An initial, </a:t>
            </a:r>
            <a:r>
              <a:rPr lang="en-AU" sz="2000" i="1" dirty="0">
                <a:solidFill>
                  <a:schemeClr val="bg1"/>
                </a:solidFill>
                <a:latin typeface="Arial" panose="020B0604020202020204" pitchFamily="34" charset="0"/>
                <a:cs typeface="Arial" panose="020B0604020202020204" pitchFamily="34" charset="0"/>
              </a:rPr>
              <a:t>new</a:t>
            </a:r>
            <a:r>
              <a:rPr lang="en-AU" sz="2000" dirty="0">
                <a:solidFill>
                  <a:schemeClr val="bg1"/>
                </a:solidFill>
                <a:latin typeface="Arial" panose="020B0604020202020204" pitchFamily="34" charset="0"/>
                <a:cs typeface="Arial" panose="020B0604020202020204" pitchFamily="34" charset="0"/>
              </a:rPr>
              <a:t> flexible, trained and skilled mobile team has been formed to pursue government and commercial contracts.</a:t>
            </a:r>
          </a:p>
          <a:p>
            <a:pPr marL="0" indent="0">
              <a:buNone/>
            </a:pPr>
            <a:endParaRPr lang="en-AU" sz="2000" i="1" dirty="0">
              <a:solidFill>
                <a:schemeClr val="bg1"/>
              </a:solidFill>
              <a:latin typeface="Arial" panose="020B0604020202020204" pitchFamily="34" charset="0"/>
              <a:cs typeface="Arial" panose="020B0604020202020204" pitchFamily="34" charset="0"/>
            </a:endParaRPr>
          </a:p>
          <a:p>
            <a:pPr marL="0" indent="0">
              <a:buNone/>
            </a:pPr>
            <a:endParaRPr lang="en-AU" dirty="0"/>
          </a:p>
        </p:txBody>
      </p:sp>
      <p:sp>
        <p:nvSpPr>
          <p:cNvPr id="17" name="Content Placeholder 2"/>
          <p:cNvSpPr txBox="1">
            <a:spLocks/>
          </p:cNvSpPr>
          <p:nvPr/>
        </p:nvSpPr>
        <p:spPr>
          <a:xfrm>
            <a:off x="4716016" y="1340768"/>
            <a:ext cx="4186808" cy="518457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bg1"/>
              </a:buClr>
            </a:pPr>
            <a:r>
              <a:rPr lang="en-AU" sz="2000" dirty="0" smtClean="0">
                <a:solidFill>
                  <a:schemeClr val="bg1"/>
                </a:solidFill>
                <a:latin typeface="Arial" panose="020B0604020202020204" pitchFamily="34" charset="0"/>
                <a:cs typeface="Arial" panose="020B0604020202020204" pitchFamily="34" charset="0"/>
              </a:rPr>
              <a:t>ALT has completed our first contracting team business plan, training and skills development are well advanced for our mobile team. Tendering for work is a new direction. </a:t>
            </a:r>
          </a:p>
          <a:p>
            <a:pPr>
              <a:buClr>
                <a:schemeClr val="bg1"/>
              </a:buClr>
            </a:pPr>
            <a:r>
              <a:rPr lang="en-AU" sz="2000" dirty="0" smtClean="0">
                <a:solidFill>
                  <a:schemeClr val="bg1"/>
                </a:solidFill>
                <a:latin typeface="Arial" panose="020B0604020202020204" pitchFamily="34" charset="0"/>
                <a:cs typeface="Arial" panose="020B0604020202020204" pitchFamily="34" charset="0"/>
              </a:rPr>
              <a:t>Contract discussions &amp; negotiations have commenced with a number of clients.</a:t>
            </a: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sz="2000" i="1" dirty="0" smtClean="0">
              <a:solidFill>
                <a:schemeClr val="bg1"/>
              </a:solidFill>
              <a:latin typeface="Arial" panose="020B0604020202020204" pitchFamily="34" charset="0"/>
              <a:cs typeface="Arial" panose="020B0604020202020204" pitchFamily="34" charset="0"/>
            </a:endParaRPr>
          </a:p>
          <a:p>
            <a:pPr marL="0" indent="0">
              <a:buFont typeface="Wingdings 2"/>
              <a:buNone/>
            </a:pPr>
            <a:endParaRPr lang="en-AU" dirty="0"/>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4149080"/>
            <a:ext cx="3199184" cy="2305055"/>
          </a:xfrm>
          <a:prstGeom prst="rect">
            <a:avLst/>
          </a:prstGeom>
          <a:ln>
            <a:noFill/>
          </a:ln>
          <a:effectLst>
            <a:softEdge rad="112500"/>
          </a:effectLst>
        </p:spPr>
      </p:pic>
    </p:spTree>
    <p:extLst>
      <p:ext uri="{BB962C8B-B14F-4D97-AF65-F5344CB8AC3E}">
        <p14:creationId xmlns:p14="http://schemas.microsoft.com/office/powerpoint/2010/main" val="34155058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4042792" cy="4839816"/>
          </a:xfrm>
        </p:spPr>
        <p:txBody>
          <a:bodyPr>
            <a:normAutofit fontScale="92500" lnSpcReduction="20000"/>
          </a:bodyPr>
          <a:lstStyle/>
          <a:p>
            <a:pPr marL="342900" lvl="1" indent="-342900">
              <a:lnSpc>
                <a:spcPct val="110000"/>
              </a:lnSpc>
              <a:spcBef>
                <a:spcPts val="0"/>
              </a:spcBef>
              <a:buClr>
                <a:schemeClr val="bg1"/>
              </a:buClr>
            </a:pPr>
            <a:r>
              <a:rPr lang="en-US" sz="2200" dirty="0" smtClean="0">
                <a:solidFill>
                  <a:schemeClr val="bg1"/>
                </a:solidFill>
                <a:latin typeface="Arial" panose="020B0604020202020204" pitchFamily="34" charset="0"/>
                <a:cs typeface="Arial" panose="020B0604020202020204" pitchFamily="34" charset="0"/>
              </a:rPr>
              <a:t>Partnership between ALT &amp; DEWNR established a team combining two long serving and experienced ALOC workers and two new trainees in October 2014.</a:t>
            </a:r>
          </a:p>
          <a:p>
            <a:pPr marL="0" lvl="1">
              <a:lnSpc>
                <a:spcPct val="110000"/>
              </a:lnSpc>
              <a:spcBef>
                <a:spcPts val="0"/>
              </a:spcBef>
              <a:buClr>
                <a:schemeClr val="bg1"/>
              </a:buClr>
            </a:pPr>
            <a:endParaRPr lang="en-US" sz="2200" dirty="0" smtClean="0">
              <a:solidFill>
                <a:schemeClr val="bg1"/>
              </a:solidFill>
              <a:latin typeface="Arial" panose="020B0604020202020204" pitchFamily="34" charset="0"/>
              <a:cs typeface="Arial" panose="020B0604020202020204" pitchFamily="34" charset="0"/>
            </a:endParaRPr>
          </a:p>
          <a:p>
            <a:pPr marL="0" lvl="1">
              <a:lnSpc>
                <a:spcPct val="110000"/>
              </a:lnSpc>
              <a:spcBef>
                <a:spcPts val="0"/>
              </a:spcBef>
              <a:buClr>
                <a:schemeClr val="bg1"/>
              </a:buClr>
            </a:pPr>
            <a:endParaRPr lang="en-US" sz="2200" dirty="0" smtClean="0">
              <a:solidFill>
                <a:schemeClr val="bg1"/>
              </a:solidFill>
              <a:latin typeface="Arial" panose="020B0604020202020204" pitchFamily="34" charset="0"/>
              <a:cs typeface="Arial" panose="020B0604020202020204" pitchFamily="34" charset="0"/>
            </a:endParaRPr>
          </a:p>
          <a:p>
            <a:pPr marL="342900" lvl="1" indent="-342900">
              <a:lnSpc>
                <a:spcPct val="110000"/>
              </a:lnSpc>
              <a:spcBef>
                <a:spcPts val="0"/>
              </a:spcBef>
              <a:buClr>
                <a:schemeClr val="bg1"/>
              </a:buClr>
            </a:pPr>
            <a:r>
              <a:rPr lang="en-US" sz="2200" dirty="0" smtClean="0">
                <a:solidFill>
                  <a:schemeClr val="bg1"/>
                </a:solidFill>
                <a:latin typeface="Arial" panose="020B0604020202020204" pitchFamily="34" charset="0"/>
                <a:cs typeface="Arial" panose="020B0604020202020204" pitchFamily="34" charset="0"/>
              </a:rPr>
              <a:t>ALT &amp; DEWNR provided </a:t>
            </a:r>
            <a:r>
              <a:rPr lang="en-AU" sz="2200" dirty="0" smtClean="0">
                <a:solidFill>
                  <a:schemeClr val="bg1"/>
                </a:solidFill>
                <a:latin typeface="Arial" panose="020B0604020202020204" pitchFamily="34" charset="0"/>
                <a:cs typeface="Arial" panose="020B0604020202020204" pitchFamily="34" charset="0"/>
              </a:rPr>
              <a:t>significant </a:t>
            </a:r>
            <a:r>
              <a:rPr lang="en-AU" sz="2200" dirty="0">
                <a:solidFill>
                  <a:schemeClr val="bg1"/>
                </a:solidFill>
                <a:latin typeface="Arial" panose="020B0604020202020204" pitchFamily="34" charset="0"/>
                <a:cs typeface="Arial" panose="020B0604020202020204" pitchFamily="34" charset="0"/>
              </a:rPr>
              <a:t>on-the-job experience </a:t>
            </a:r>
            <a:r>
              <a:rPr lang="en-AU" sz="2200" dirty="0" smtClean="0">
                <a:solidFill>
                  <a:schemeClr val="bg1"/>
                </a:solidFill>
                <a:latin typeface="Arial" panose="020B0604020202020204" pitchFamily="34" charset="0"/>
                <a:cs typeface="Arial" panose="020B0604020202020204" pitchFamily="34" charset="0"/>
              </a:rPr>
              <a:t>which was </a:t>
            </a:r>
            <a:r>
              <a:rPr lang="en-US" sz="2200" dirty="0" smtClean="0">
                <a:solidFill>
                  <a:schemeClr val="bg1"/>
                </a:solidFill>
                <a:latin typeface="Arial" panose="020B0604020202020204" pitchFamily="34" charset="0"/>
                <a:cs typeface="Arial" panose="020B0604020202020204" pitchFamily="34" charset="0"/>
              </a:rPr>
              <a:t>conducted and targeted on public </a:t>
            </a:r>
            <a:r>
              <a:rPr lang="en-US" sz="2200" dirty="0">
                <a:solidFill>
                  <a:schemeClr val="bg1"/>
                </a:solidFill>
                <a:latin typeface="Arial" panose="020B0604020202020204" pitchFamily="34" charset="0"/>
                <a:cs typeface="Arial" panose="020B0604020202020204" pitchFamily="34" charset="0"/>
              </a:rPr>
              <a:t>and private </a:t>
            </a:r>
            <a:r>
              <a:rPr lang="en-US" sz="2200" dirty="0" smtClean="0">
                <a:solidFill>
                  <a:schemeClr val="bg1"/>
                </a:solidFill>
                <a:latin typeface="Arial" panose="020B0604020202020204" pitchFamily="34" charset="0"/>
                <a:cs typeface="Arial" panose="020B0604020202020204" pitchFamily="34" charset="0"/>
              </a:rPr>
              <a:t>lands to give the team an insight into what is required to operate as a commercial NRM contracting team.</a:t>
            </a:r>
            <a:endParaRPr lang="en-US" sz="2200" dirty="0">
              <a:solidFill>
                <a:schemeClr val="bg1"/>
              </a:solidFill>
              <a:latin typeface="Arial" panose="020B0604020202020204" pitchFamily="34" charset="0"/>
              <a:cs typeface="Arial" panose="020B0604020202020204" pitchFamily="34" charset="0"/>
            </a:endParaRPr>
          </a:p>
          <a:p>
            <a:pPr marL="393192" lvl="1" indent="0">
              <a:lnSpc>
                <a:spcPct val="150000"/>
              </a:lnSpc>
              <a:buClr>
                <a:schemeClr val="bg1"/>
              </a:buClr>
              <a:buNone/>
            </a:pPr>
            <a:endParaRPr lang="en-AU" sz="2000" dirty="0">
              <a:solidFill>
                <a:schemeClr val="bg1"/>
              </a:solidFill>
              <a:latin typeface="Arial" panose="020B0604020202020204" pitchFamily="34" charset="0"/>
              <a:cs typeface="Arial" panose="020B0604020202020204" pitchFamily="34" charset="0"/>
            </a:endParaRPr>
          </a:p>
          <a:p>
            <a:pPr marL="393192" lvl="1" indent="0">
              <a:lnSpc>
                <a:spcPct val="150000"/>
              </a:lnSpc>
              <a:buClr>
                <a:schemeClr val="bg1"/>
              </a:buClr>
              <a:buNone/>
            </a:pPr>
            <a:endParaRPr lang="en-US" sz="2000" dirty="0" smtClean="0">
              <a:solidFill>
                <a:schemeClr val="bg1"/>
              </a:solidFill>
              <a:latin typeface="Arial" panose="020B0604020202020204" pitchFamily="34" charset="0"/>
              <a:cs typeface="Arial" panose="020B0604020202020204" pitchFamily="34" charset="0"/>
            </a:endParaRPr>
          </a:p>
          <a:p>
            <a:pPr lvl="1">
              <a:lnSpc>
                <a:spcPct val="150000"/>
              </a:lnSpc>
              <a:buClr>
                <a:schemeClr val="bg1"/>
              </a:buClr>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836712"/>
            <a:ext cx="8229600" cy="420656"/>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A New Approach….</a:t>
            </a:r>
            <a:endParaRPr lang="en-AU" sz="3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572000" y="1484784"/>
            <a:ext cx="4320480" cy="483981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1" indent="-342900">
              <a:spcBef>
                <a:spcPts val="0"/>
              </a:spcBef>
              <a:buClr>
                <a:schemeClr val="bg1"/>
              </a:buClr>
            </a:pPr>
            <a:r>
              <a:rPr lang="en-US" sz="2000" dirty="0" smtClean="0">
                <a:solidFill>
                  <a:schemeClr val="bg1"/>
                </a:solidFill>
                <a:latin typeface="Arial" panose="020B0604020202020204" pitchFamily="34" charset="0"/>
                <a:cs typeface="Arial" panose="020B0604020202020204" pitchFamily="34" charset="0"/>
              </a:rPr>
              <a:t>TafeSA | Aboriginal Access Unit provided </a:t>
            </a:r>
            <a:r>
              <a:rPr lang="en-AU" sz="2000" dirty="0" smtClean="0">
                <a:solidFill>
                  <a:schemeClr val="bg1"/>
                </a:solidFill>
                <a:latin typeface="Arial" panose="020B0604020202020204" pitchFamily="34" charset="0"/>
                <a:cs typeface="Arial" panose="020B0604020202020204" pitchFamily="34" charset="0"/>
              </a:rPr>
              <a:t>the training with all team members achieving Cert III in &amp; now undertaking Cert IV CLM &amp; Indigenous Land Management. </a:t>
            </a:r>
          </a:p>
          <a:p>
            <a:pPr marL="393192" lvl="1" indent="0">
              <a:lnSpc>
                <a:spcPct val="150000"/>
              </a:lnSpc>
              <a:buClr>
                <a:schemeClr val="bg1"/>
              </a:buClr>
              <a:buFont typeface="Wingdings 2"/>
              <a:buNone/>
            </a:pPr>
            <a:endParaRPr lang="en-AU" sz="2000" dirty="0" smtClean="0">
              <a:solidFill>
                <a:schemeClr val="bg1"/>
              </a:solidFill>
              <a:latin typeface="Arial" panose="020B0604020202020204" pitchFamily="34" charset="0"/>
              <a:cs typeface="Arial" panose="020B0604020202020204" pitchFamily="34" charset="0"/>
            </a:endParaRPr>
          </a:p>
          <a:p>
            <a:pPr marL="393192" lvl="1" indent="0">
              <a:lnSpc>
                <a:spcPct val="150000"/>
              </a:lnSpc>
              <a:buClr>
                <a:schemeClr val="bg1"/>
              </a:buClr>
              <a:buFont typeface="Wingdings 2"/>
              <a:buNone/>
            </a:pPr>
            <a:endParaRPr lang="en-US" sz="2000" dirty="0" smtClean="0">
              <a:solidFill>
                <a:schemeClr val="bg1"/>
              </a:solidFill>
              <a:latin typeface="Arial" panose="020B0604020202020204" pitchFamily="34" charset="0"/>
              <a:cs typeface="Arial" panose="020B0604020202020204" pitchFamily="34" charset="0"/>
            </a:endParaRPr>
          </a:p>
          <a:p>
            <a:pPr lvl="1">
              <a:lnSpc>
                <a:spcPct val="150000"/>
              </a:lnSpc>
              <a:buClr>
                <a:schemeClr val="bg1"/>
              </a:buClr>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5095" y="3300264"/>
            <a:ext cx="4534289" cy="3024336"/>
          </a:xfrm>
          <a:prstGeom prst="rect">
            <a:avLst/>
          </a:prstGeom>
          <a:ln>
            <a:noFill/>
          </a:ln>
          <a:effectLst>
            <a:softEdge rad="112500"/>
          </a:effectLst>
        </p:spPr>
      </p:pic>
    </p:spTree>
    <p:extLst>
      <p:ext uri="{BB962C8B-B14F-4D97-AF65-F5344CB8AC3E}">
        <p14:creationId xmlns:p14="http://schemas.microsoft.com/office/powerpoint/2010/main" val="23202569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36712"/>
            <a:ext cx="8229600" cy="420656"/>
          </a:xfrm>
        </p:spPr>
        <p:txBody>
          <a:bodyPr>
            <a:noAutofit/>
          </a:bodyPr>
          <a:lstStyle/>
          <a:p>
            <a:pPr algn="ctr"/>
            <a:r>
              <a:rPr lang="en-AU" sz="3200" dirty="0" smtClean="0">
                <a:solidFill>
                  <a:schemeClr val="bg1"/>
                </a:solidFill>
                <a:latin typeface="Arial" panose="020B0604020202020204" pitchFamily="34" charset="0"/>
                <a:cs typeface="Arial" panose="020B0604020202020204" pitchFamily="34" charset="0"/>
              </a:rPr>
              <a:t>A New Approach cont….</a:t>
            </a:r>
            <a:endParaRPr lang="en-AU" sz="3200"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484784"/>
            <a:ext cx="4114800" cy="4839816"/>
          </a:xfrm>
        </p:spPr>
        <p:txBody>
          <a:bodyPr>
            <a:normAutofit/>
          </a:bodyPr>
          <a:lstStyle/>
          <a:p>
            <a:pPr marL="342900" lvl="1" indent="-342900">
              <a:spcBef>
                <a:spcPts val="0"/>
              </a:spcBef>
              <a:buClr>
                <a:schemeClr val="bg1"/>
              </a:buClr>
            </a:pPr>
            <a:r>
              <a:rPr lang="en-AU" sz="2000" dirty="0">
                <a:solidFill>
                  <a:schemeClr val="bg1"/>
                </a:solidFill>
                <a:latin typeface="Arial" panose="020B0604020202020204" pitchFamily="34" charset="0"/>
                <a:cs typeface="Arial" panose="020B0604020202020204" pitchFamily="34" charset="0"/>
              </a:rPr>
              <a:t>ALT, DEWNR &amp; TafeSA identified and pursued gaps in qualifications, tickets and licences required to operate as </a:t>
            </a:r>
            <a:r>
              <a:rPr lang="en-US" sz="2000" dirty="0">
                <a:solidFill>
                  <a:schemeClr val="bg1"/>
                </a:solidFill>
                <a:latin typeface="Arial" panose="020B0604020202020204" pitchFamily="34" charset="0"/>
                <a:cs typeface="Arial" panose="020B0604020202020204" pitchFamily="34" charset="0"/>
              </a:rPr>
              <a:t>commercial NRM contracting team</a:t>
            </a:r>
            <a:r>
              <a:rPr lang="en-US" sz="2000" dirty="0" smtClean="0">
                <a:solidFill>
                  <a:schemeClr val="bg1"/>
                </a:solidFill>
                <a:latin typeface="Arial" panose="020B0604020202020204" pitchFamily="34" charset="0"/>
                <a:cs typeface="Arial" panose="020B0604020202020204" pitchFamily="34" charset="0"/>
              </a:rPr>
              <a:t>. i.e. Pest technician &amp; Vertebrate pest licenses.</a:t>
            </a:r>
          </a:p>
          <a:p>
            <a:pPr marL="342900" lvl="1" indent="-342900">
              <a:lnSpc>
                <a:spcPct val="120000"/>
              </a:lnSpc>
              <a:spcBef>
                <a:spcPts val="0"/>
              </a:spcBef>
              <a:buClr>
                <a:schemeClr val="bg1"/>
              </a:buClr>
            </a:pPr>
            <a:endParaRPr lang="en-US" sz="2000" dirty="0">
              <a:solidFill>
                <a:schemeClr val="bg1"/>
              </a:solidFill>
              <a:latin typeface="Arial" panose="020B0604020202020204" pitchFamily="34" charset="0"/>
              <a:cs typeface="Arial" panose="020B0604020202020204" pitchFamily="34" charset="0"/>
            </a:endParaRPr>
          </a:p>
          <a:p>
            <a:pPr marL="342900" lvl="1" indent="-342900">
              <a:lnSpc>
                <a:spcPct val="120000"/>
              </a:lnSpc>
              <a:spcBef>
                <a:spcPts val="0"/>
              </a:spcBef>
              <a:buClr>
                <a:schemeClr val="bg1"/>
              </a:buClr>
            </a:pPr>
            <a:endParaRPr lang="en-US" sz="2000" dirty="0" smtClean="0">
              <a:solidFill>
                <a:schemeClr val="bg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499992" y="1484784"/>
            <a:ext cx="4114800" cy="4839816"/>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lvl="1" indent="-342900">
              <a:lnSpc>
                <a:spcPct val="120000"/>
              </a:lnSpc>
              <a:spcBef>
                <a:spcPts val="0"/>
              </a:spcBef>
              <a:buClr>
                <a:schemeClr val="bg1"/>
              </a:buClr>
            </a:pPr>
            <a:r>
              <a:rPr lang="en-AU" sz="2000" dirty="0" smtClean="0">
                <a:solidFill>
                  <a:schemeClr val="bg1"/>
                </a:solidFill>
                <a:latin typeface="Arial" panose="020B0604020202020204" pitchFamily="34" charset="0"/>
                <a:cs typeface="Arial" panose="020B0604020202020204" pitchFamily="34" charset="0"/>
              </a:rPr>
              <a:t> </a:t>
            </a:r>
            <a:r>
              <a:rPr lang="en-AU" sz="2200" dirty="0" smtClean="0">
                <a:solidFill>
                  <a:schemeClr val="bg1"/>
                </a:solidFill>
                <a:latin typeface="Arial" panose="020B0604020202020204" pitchFamily="34" charset="0"/>
                <a:cs typeface="Arial" panose="020B0604020202020204" pitchFamily="34" charset="0"/>
              </a:rPr>
              <a:t>ALT &amp; DEWNR investigated and implemented actions to ensure the team could be utilised as a </a:t>
            </a:r>
            <a:r>
              <a:rPr lang="en-US" sz="2200" dirty="0" smtClean="0">
                <a:solidFill>
                  <a:schemeClr val="bg1"/>
                </a:solidFill>
                <a:latin typeface="Arial" panose="020B0604020202020204" pitchFamily="34" charset="0"/>
                <a:cs typeface="Arial" panose="020B0604020202020204" pitchFamily="34" charset="0"/>
              </a:rPr>
              <a:t>commercial NRM contracting team i.e. Contractor Registers and Panels.</a:t>
            </a:r>
          </a:p>
          <a:p>
            <a:pPr marL="0" lvl="1" indent="0">
              <a:lnSpc>
                <a:spcPct val="120000"/>
              </a:lnSpc>
              <a:spcBef>
                <a:spcPts val="0"/>
              </a:spcBef>
              <a:buClr>
                <a:schemeClr val="bg1"/>
              </a:buClr>
              <a:buFont typeface="Wingdings 2"/>
              <a:buNone/>
            </a:pPr>
            <a:endParaRPr lang="en-AU" sz="2200" dirty="0" smtClean="0">
              <a:solidFill>
                <a:schemeClr val="bg1"/>
              </a:solidFill>
              <a:latin typeface="Arial" panose="020B0604020202020204" pitchFamily="34" charset="0"/>
              <a:cs typeface="Arial" panose="020B0604020202020204" pitchFamily="34" charset="0"/>
            </a:endParaRPr>
          </a:p>
          <a:p>
            <a:pPr marL="342900" lvl="1" indent="-342900">
              <a:lnSpc>
                <a:spcPct val="120000"/>
              </a:lnSpc>
              <a:spcBef>
                <a:spcPts val="0"/>
              </a:spcBef>
              <a:buClr>
                <a:schemeClr val="bg1"/>
              </a:buClr>
            </a:pPr>
            <a:r>
              <a:rPr lang="en-US" sz="2200" dirty="0" smtClean="0">
                <a:solidFill>
                  <a:schemeClr val="bg1"/>
                </a:solidFill>
                <a:latin typeface="Arial" panose="020B0604020202020204" pitchFamily="34" charset="0"/>
                <a:cs typeface="Arial" panose="020B0604020202020204" pitchFamily="34" charset="0"/>
              </a:rPr>
              <a:t>NR AMLR | DEWNR keen to support and work with ALT in the transition from ALOC team to a sustainable “enterprise” model i.e.  “ALT NRM Service’. </a:t>
            </a:r>
          </a:p>
          <a:p>
            <a:pPr marL="0" lvl="1">
              <a:lnSpc>
                <a:spcPct val="120000"/>
              </a:lnSpc>
              <a:spcBef>
                <a:spcPts val="0"/>
              </a:spcBef>
              <a:buClr>
                <a:schemeClr val="bg1"/>
              </a:buClr>
              <a:buFont typeface="Arial" panose="020B0604020202020204" pitchFamily="34" charset="0"/>
              <a:buChar char="•"/>
            </a:pPr>
            <a:endParaRPr lang="en-US" sz="2200" dirty="0" smtClean="0">
              <a:solidFill>
                <a:schemeClr val="bg1"/>
              </a:solidFill>
              <a:latin typeface="Arial" panose="020B0604020202020204" pitchFamily="34" charset="0"/>
              <a:cs typeface="Arial" panose="020B0604020202020204" pitchFamily="34" charset="0"/>
            </a:endParaRPr>
          </a:p>
          <a:p>
            <a:pPr marL="342900" lvl="1" indent="-342900">
              <a:lnSpc>
                <a:spcPct val="120000"/>
              </a:lnSpc>
              <a:spcBef>
                <a:spcPts val="0"/>
              </a:spcBef>
              <a:buClr>
                <a:schemeClr val="bg1"/>
              </a:buClr>
            </a:pPr>
            <a:r>
              <a:rPr lang="en-US" sz="2200" dirty="0" smtClean="0">
                <a:solidFill>
                  <a:schemeClr val="bg1"/>
                </a:solidFill>
                <a:latin typeface="Arial" panose="020B0604020202020204" pitchFamily="34" charset="0"/>
                <a:cs typeface="Arial" panose="020B0604020202020204" pitchFamily="34" charset="0"/>
              </a:rPr>
              <a:t>ILC has also indicated they would also support the transition to a contractor model.</a:t>
            </a:r>
            <a:endParaRPr lang="en-AU" sz="22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4067740"/>
            <a:ext cx="3528392" cy="2484276"/>
          </a:xfrm>
          <a:prstGeom prst="rect">
            <a:avLst/>
          </a:prstGeom>
          <a:ln>
            <a:noFill/>
          </a:ln>
          <a:effectLst>
            <a:softEdge rad="112500"/>
          </a:effectLst>
        </p:spPr>
      </p:pic>
    </p:spTree>
    <p:extLst>
      <p:ext uri="{BB962C8B-B14F-4D97-AF65-F5344CB8AC3E}">
        <p14:creationId xmlns:p14="http://schemas.microsoft.com/office/powerpoint/2010/main" val="35995825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5818</TotalTime>
  <Words>1148</Words>
  <Application>Microsoft Macintosh PowerPoint</Application>
  <PresentationFormat>On-screen Show (4:3)</PresentationFormat>
  <Paragraphs>121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PowerPoint Presentation</vt:lpstr>
      <vt:lpstr>Background…….</vt:lpstr>
      <vt:lpstr>Aboriginal Learning on Country (ALOC) Program</vt:lpstr>
      <vt:lpstr>PowerPoint Presentation</vt:lpstr>
      <vt:lpstr>How is it changing you may ask?</vt:lpstr>
      <vt:lpstr>How has ALT has managed this change?</vt:lpstr>
      <vt:lpstr>How has ALT managed this change? cont.…</vt:lpstr>
      <vt:lpstr>A New Approach….</vt:lpstr>
      <vt:lpstr>A New Approach cont….</vt:lpstr>
      <vt:lpstr>What this model offers….</vt:lpstr>
      <vt:lpstr>What this model offers cont…..</vt:lpstr>
      <vt:lpstr>Current service provision…..</vt:lpstr>
      <vt:lpstr>Current service provision…..</vt:lpstr>
      <vt:lpstr>Para Wirra: Devil’s Nose Track Development</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NRM Program</dc:title>
  <dc:creator>Roger Rigney</dc:creator>
  <cp:lastModifiedBy>Anita</cp:lastModifiedBy>
  <cp:revision>176</cp:revision>
  <cp:lastPrinted>2015-09-10T03:19:37Z</cp:lastPrinted>
  <dcterms:created xsi:type="dcterms:W3CDTF">2011-12-09T04:18:56Z</dcterms:created>
  <dcterms:modified xsi:type="dcterms:W3CDTF">2015-11-26T23:20:43Z</dcterms:modified>
</cp:coreProperties>
</file>